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308" r:id="rId2"/>
    <p:sldId id="306" r:id="rId3"/>
    <p:sldId id="316" r:id="rId4"/>
    <p:sldId id="314" r:id="rId5"/>
    <p:sldId id="311" r:id="rId6"/>
    <p:sldId id="326" r:id="rId7"/>
    <p:sldId id="327" r:id="rId8"/>
    <p:sldId id="340" r:id="rId9"/>
    <p:sldId id="330" r:id="rId10"/>
    <p:sldId id="317" r:id="rId11"/>
    <p:sldId id="339" r:id="rId12"/>
    <p:sldId id="312" r:id="rId13"/>
    <p:sldId id="331" r:id="rId14"/>
    <p:sldId id="325" r:id="rId15"/>
    <p:sldId id="328" r:id="rId16"/>
    <p:sldId id="336" r:id="rId17"/>
    <p:sldId id="338" r:id="rId18"/>
    <p:sldId id="329" r:id="rId19"/>
    <p:sldId id="332" r:id="rId20"/>
    <p:sldId id="313" r:id="rId21"/>
    <p:sldId id="333" r:id="rId22"/>
    <p:sldId id="337" r:id="rId23"/>
    <p:sldId id="335" r:id="rId24"/>
    <p:sldId id="319" r:id="rId25"/>
    <p:sldId id="320" r:id="rId26"/>
    <p:sldId id="321" r:id="rId27"/>
    <p:sldId id="322" r:id="rId28"/>
    <p:sldId id="323" r:id="rId29"/>
  </p:sldIdLst>
  <p:sldSz cx="9144000" cy="6858000" type="screen4x3"/>
  <p:notesSz cx="6858000" cy="9144000"/>
  <p:custShowLst>
    <p:custShow name="Looping_Introduction" id="0">
      <p:sldLst>
        <p:sld r:id="rId28"/>
        <p:sld r:id="rId29"/>
      </p:sldLst>
    </p:custShow>
    <p:custShow name="Main_presentation" id="1">
      <p:sldLst>
        <p:sld r:id="rId2"/>
        <p:sld r:id="rId3"/>
        <p:sld r:id="rId4"/>
        <p:sld r:id="rId10"/>
        <p:sld r:id="rId5"/>
        <p:sld r:id="rId6"/>
        <p:sld r:id="rId7"/>
        <p:sld r:id="rId8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0414" autoAdjust="0"/>
  </p:normalViewPr>
  <p:slideViewPr>
    <p:cSldViewPr snapToGrid="0" snapToObjects="1">
      <p:cViewPr>
        <p:scale>
          <a:sx n="137" d="100"/>
          <a:sy n="137" d="100"/>
        </p:scale>
        <p:origin x="1480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parkerantin/Dropbox/CyVerse%20PBA/Metrics/Cyverse%20User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arkerantin:Dropbox:CyVerse%20PBA:Presentations:CyVerse%20Public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CyVerse User Accounts</a:t>
            </a:r>
          </a:p>
        </c:rich>
      </c:tx>
      <c:layout>
        <c:manualLayout>
          <c:xMode val="edge"/>
          <c:yMode val="edge"/>
          <c:x val="0.300688993430255"/>
          <c:y val="0.10702908005387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17558911335148"/>
          <c:y val="0.106943456789832"/>
          <c:w val="0.88673748870935"/>
          <c:h val="0.754142236085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Sheet1!$C$6</c:f>
              <c:strCache>
                <c:ptCount val="1"/>
                <c:pt idx="0">
                  <c:v>International</c:v>
                </c:pt>
              </c:strCache>
            </c:strRef>
          </c:tx>
          <c:spPr>
            <a:solidFill>
              <a:schemeClr val="accent1">
                <a:lumMod val="75000"/>
                <a:alpha val="68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Sheet1!$D$6:$I$6</c:f>
              <c:numCache>
                <c:formatCode>General</c:formatCode>
                <c:ptCount val="6"/>
                <c:pt idx="1">
                  <c:v>621.0</c:v>
                </c:pt>
                <c:pt idx="2">
                  <c:v>1953.0</c:v>
                </c:pt>
                <c:pt idx="3">
                  <c:v>4320.0</c:v>
                </c:pt>
                <c:pt idx="4">
                  <c:v>7225.0</c:v>
                </c:pt>
                <c:pt idx="5">
                  <c:v>10409.0</c:v>
                </c:pt>
              </c:numCache>
            </c:numRef>
          </c:val>
        </c:ser>
        <c:ser>
          <c:idx val="1"/>
          <c:order val="1"/>
          <c:tx>
            <c:strRef>
              <c:f>Sheet1!$C$7</c:f>
              <c:strCache>
                <c:ptCount val="1"/>
                <c:pt idx="0">
                  <c:v>US</c:v>
                </c:pt>
              </c:strCache>
            </c:strRef>
          </c:tx>
          <c:spPr>
            <a:solidFill>
              <a:srgbClr val="FF0000">
                <a:alpha val="48000"/>
              </a:srgbClr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Sheet1!$D$7:$I$7</c:f>
              <c:numCache>
                <c:formatCode>General</c:formatCode>
                <c:ptCount val="6"/>
                <c:pt idx="0">
                  <c:v>778.0</c:v>
                </c:pt>
                <c:pt idx="1">
                  <c:v>4601.0</c:v>
                </c:pt>
                <c:pt idx="2">
                  <c:v>13602.0</c:v>
                </c:pt>
                <c:pt idx="3">
                  <c:v>18031.0</c:v>
                </c:pt>
                <c:pt idx="4">
                  <c:v>22312.0</c:v>
                </c:pt>
                <c:pt idx="5">
                  <c:v>27695.0</c:v>
                </c:pt>
              </c:numCache>
            </c:numRef>
          </c:val>
        </c:ser>
        <c:ser>
          <c:idx val="2"/>
          <c:order val="2"/>
          <c:tx>
            <c:strRef>
              <c:f>Sheet1!$C$8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92D050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cat>
            <c:numRef>
              <c:f>Sheet1!$D$5:$I$5</c:f>
              <c:numCache>
                <c:formatCode>General</c:formatCode>
                <c:ptCount val="6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</c:numCache>
            </c:numRef>
          </c:cat>
          <c:val>
            <c:numRef>
              <c:f>Sheet1!$D$8:$I$8</c:f>
              <c:numCache>
                <c:formatCode>General</c:formatCode>
                <c:ptCount val="6"/>
                <c:pt idx="0">
                  <c:v>3833.0</c:v>
                </c:pt>
                <c:pt idx="1">
                  <c:v>5222.0</c:v>
                </c:pt>
                <c:pt idx="2">
                  <c:v>15555.0</c:v>
                </c:pt>
                <c:pt idx="3">
                  <c:v>22351.0</c:v>
                </c:pt>
                <c:pt idx="4">
                  <c:v>29537.0</c:v>
                </c:pt>
                <c:pt idx="5">
                  <c:v>38104.0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3"/>
        <c:axId val="-2024179280"/>
        <c:axId val="-2024273088"/>
      </c:barChart>
      <c:catAx>
        <c:axId val="-202417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4273088"/>
        <c:crosses val="autoZero"/>
        <c:auto val="1"/>
        <c:lblAlgn val="ctr"/>
        <c:lblOffset val="100"/>
        <c:noMultiLvlLbl val="0"/>
      </c:catAx>
      <c:valAx>
        <c:axId val="-2024273088"/>
        <c:scaling>
          <c:orientation val="minMax"/>
          <c:max val="4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>
            <a:softEdge rad="127000"/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4179280"/>
        <c:crosses val="autoZero"/>
        <c:crossBetween val="between"/>
      </c:valAx>
      <c:spPr>
        <a:noFill/>
        <a:ln>
          <a:noFill/>
        </a:ln>
        <a:effectLst>
          <a:softEdge rad="25400"/>
        </a:effectLst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738827608014032"/>
          <c:y val="0.0352629506837961"/>
          <c:w val="0.70558282528093"/>
          <c:h val="0.9015352258599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Biology Publications</c:v>
                </c:pt>
              </c:strCache>
            </c:strRef>
          </c:tx>
          <c:spPr>
            <a:effectLst>
              <a:outerShdw blurRad="40000" dist="35687" dir="2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Sheet1!$A$20:$A$28</c:f>
              <c:numCache>
                <c:formatCode>General</c:formatCode>
                <c:ptCount val="9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  <c:pt idx="7">
                  <c:v>2015.0</c:v>
                </c:pt>
                <c:pt idx="8">
                  <c:v>2016.0</c:v>
                </c:pt>
              </c:numCache>
            </c:numRef>
          </c:cat>
          <c:val>
            <c:numRef>
              <c:f>Sheet1!$B$20:$B$28</c:f>
              <c:numCache>
                <c:formatCode>General</c:formatCode>
                <c:ptCount val="9"/>
                <c:pt idx="0">
                  <c:v>3.0</c:v>
                </c:pt>
                <c:pt idx="1">
                  <c:v>5.0</c:v>
                </c:pt>
                <c:pt idx="2">
                  <c:v>8.0</c:v>
                </c:pt>
                <c:pt idx="3">
                  <c:v>27.0</c:v>
                </c:pt>
                <c:pt idx="4">
                  <c:v>65.0</c:v>
                </c:pt>
                <c:pt idx="5">
                  <c:v>132.0</c:v>
                </c:pt>
                <c:pt idx="6">
                  <c:v>209.0</c:v>
                </c:pt>
                <c:pt idx="7">
                  <c:v>285.0</c:v>
                </c:pt>
                <c:pt idx="8">
                  <c:v>372.0</c:v>
                </c:pt>
              </c:numCache>
            </c:numRef>
          </c:val>
        </c:ser>
        <c:ser>
          <c:idx val="1"/>
          <c:order val="1"/>
          <c:tx>
            <c:strRef>
              <c:f>Sheet1!$C$19</c:f>
              <c:strCache>
                <c:ptCount val="1"/>
                <c:pt idx="0">
                  <c:v>All Other Publications</c:v>
                </c:pt>
              </c:strCache>
            </c:strRef>
          </c:tx>
          <c:spPr>
            <a:effectLst>
              <a:outerShdw blurRad="40000" dist="35687" dir="27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Sheet1!$A$20:$A$28</c:f>
              <c:numCache>
                <c:formatCode>General</c:formatCode>
                <c:ptCount val="9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  <c:pt idx="5">
                  <c:v>2013.0</c:v>
                </c:pt>
                <c:pt idx="6">
                  <c:v>2014.0</c:v>
                </c:pt>
                <c:pt idx="7">
                  <c:v>2015.0</c:v>
                </c:pt>
                <c:pt idx="8">
                  <c:v>2016.0</c:v>
                </c:pt>
              </c:numCache>
            </c:numRef>
          </c:cat>
          <c:val>
            <c:numRef>
              <c:f>Sheet1!$C$20:$C$28</c:f>
              <c:numCache>
                <c:formatCode>General</c:formatCode>
                <c:ptCount val="9"/>
                <c:pt idx="0">
                  <c:v>6.0</c:v>
                </c:pt>
                <c:pt idx="1">
                  <c:v>9.0</c:v>
                </c:pt>
                <c:pt idx="2">
                  <c:v>23.0</c:v>
                </c:pt>
                <c:pt idx="3">
                  <c:v>54.0</c:v>
                </c:pt>
                <c:pt idx="4">
                  <c:v>106.0</c:v>
                </c:pt>
                <c:pt idx="5">
                  <c:v>211.0</c:v>
                </c:pt>
                <c:pt idx="6">
                  <c:v>350.0</c:v>
                </c:pt>
                <c:pt idx="7">
                  <c:v>524.0</c:v>
                </c:pt>
                <c:pt idx="8">
                  <c:v>692.0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4454992"/>
        <c:axId val="-2024777360"/>
      </c:barChart>
      <c:catAx>
        <c:axId val="-202445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024777360"/>
        <c:crosses val="autoZero"/>
        <c:auto val="1"/>
        <c:lblAlgn val="ctr"/>
        <c:lblOffset val="100"/>
        <c:noMultiLvlLbl val="0"/>
      </c:catAx>
      <c:valAx>
        <c:axId val="-20247773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244549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24562730545"/>
          <c:y val="0.38969954413593"/>
          <c:w val="0.23122687784744"/>
          <c:h val="0.131127227517613"/>
        </c:manualLayout>
      </c:layout>
      <c:overlay val="0"/>
      <c:txPr>
        <a:bodyPr/>
        <a:lstStyle/>
        <a:p>
          <a:pPr>
            <a:defRPr sz="1400" b="1" i="0"/>
          </a:pPr>
          <a:endParaRPr lang="en-US"/>
        </a:p>
      </c:txPr>
    </c:legend>
    <c:plotVisOnly val="1"/>
    <c:dispBlanksAs val="gap"/>
    <c:showDLblsOverMax val="0"/>
  </c:chart>
  <c:spPr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Metadata Markup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Search and 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Share/Collaborate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Publish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Transfer	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Visualize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Store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0D1B6FF0-D7B4-5F4C-B577-F4B1439355C3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Reuse</a:t>
          </a:r>
        </a:p>
      </dgm:t>
    </dgm:pt>
    <dgm:pt modelId="{FE1B2DB2-09DC-4745-AC5F-CFC664AC6C16}" type="parTrans" cxnId="{6CA23FBD-8204-A74B-9B4B-ADAA2ECC48E5}">
      <dgm:prSet/>
      <dgm:spPr/>
      <dgm:t>
        <a:bodyPr/>
        <a:lstStyle/>
        <a:p>
          <a:endParaRPr lang="en-US"/>
        </a:p>
      </dgm:t>
    </dgm:pt>
    <dgm:pt modelId="{9C01ED2E-9B5F-8049-A33E-7B9F22B954E2}" type="sibTrans" cxnId="{6CA23FBD-8204-A74B-9B4B-ADAA2ECC48E5}">
      <dgm:prSet/>
      <dgm:spPr/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0" presStyleCnt="9" custScaleX="127644" custScaleY="74877" custRadScaleRad="358378" custRadScaleInc="-68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0" presStyleCnt="9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9" custScaleX="127875" custScaleY="74911" custRadScaleRad="100872" custRadScaleInc="66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9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9" custScaleX="127875" custScaleY="74911" custRadScaleRad="104650" custRadScaleInc="-18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9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9" custScaleX="160683" custScaleY="113439" custRadScaleRad="103721" custRadScaleInc="-1015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9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9" custScaleX="150094" custScaleY="91824" custRadScaleRad="107794" custRadScaleInc="-103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9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9" custScaleX="181917" custScaleY="92131" custRadScaleRad="107456" custRadScaleInc="1015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9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9" custScaleX="238791" custScaleY="104076" custRadScaleRad="101994" custRadScaleInc="1030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9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9" custScaleX="127875" custScaleY="74911" custRadScaleRad="100862" custRadScaleInc="185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9"/>
      <dgm:spPr/>
      <dgm:t>
        <a:bodyPr/>
        <a:lstStyle/>
        <a:p>
          <a:endParaRPr lang="en-US"/>
        </a:p>
      </dgm:t>
    </dgm:pt>
    <dgm:pt modelId="{CDA631FD-D329-244F-8D02-49C9C7C54920}" type="pres">
      <dgm:prSet presAssocID="{0D1B6FF0-D7B4-5F4C-B577-F4B1439355C3}" presName="node" presStyleLbl="node1" presStyleIdx="8" presStyleCnt="9" custRadScaleRad="99272" custRadScaleInc="-456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0477E-ED2B-5846-ACFA-1B2BC5DAB1EC}" type="pres">
      <dgm:prSet presAssocID="{0D1B6FF0-D7B4-5F4C-B577-F4B1439355C3}" presName="spNode" presStyleCnt="0"/>
      <dgm:spPr/>
    </dgm:pt>
    <dgm:pt modelId="{E5246135-0A79-D647-AE14-A93FF38A91D1}" type="pres">
      <dgm:prSet presAssocID="{9C01ED2E-9B5F-8049-A33E-7B9F22B954E2}" presName="sibTrans" presStyleLbl="sibTrans1D1" presStyleIdx="8" presStyleCnt="9"/>
      <dgm:spPr/>
      <dgm:t>
        <a:bodyPr/>
        <a:lstStyle/>
        <a:p>
          <a:endParaRPr lang="en-US"/>
        </a:p>
      </dgm:t>
    </dgm:pt>
  </dgm:ptLst>
  <dgm:cxnLst>
    <dgm:cxn modelId="{B515F967-046A-0A42-B7A0-FD963AECA3DC}" type="presOf" srcId="{8ED530B9-2AE0-4731-B182-B27C1D10B60C}" destId="{049616A8-A793-4C77-8E33-8F4622C118F7}" srcOrd="0" destOrd="0" presId="urn:microsoft.com/office/officeart/2005/8/layout/cycle5"/>
    <dgm:cxn modelId="{EAF8D641-84CB-9040-AE58-9AB29D49DD47}" type="presOf" srcId="{661A4A79-0AAA-4C36-BEAB-A61C849008FA}" destId="{25E735C8-6CA7-48F9-B4AF-4D9B92978769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D23A3C5-75BD-8349-9C71-2A69BC9709EB}" type="presOf" srcId="{99C07F7C-24F7-F44B-8AEB-A4EC5174B3B9}" destId="{6A2CC0A6-BC38-5041-A60B-0DABCA6762C7}" srcOrd="0" destOrd="0" presId="urn:microsoft.com/office/officeart/2005/8/layout/cycle5"/>
    <dgm:cxn modelId="{59D42204-915A-0348-B009-29EC13911AD9}" type="presOf" srcId="{CA9A9111-DB94-5549-9608-EEE6A3A2D980}" destId="{4BA36C64-20B8-A14E-8759-154A58F6D6C3}" srcOrd="0" destOrd="0" presId="urn:microsoft.com/office/officeart/2005/8/layout/cycle5"/>
    <dgm:cxn modelId="{518E9058-CE2F-1944-BA1B-CC440FE02365}" type="presOf" srcId="{0D1B6FF0-D7B4-5F4C-B577-F4B1439355C3}" destId="{CDA631FD-D329-244F-8D02-49C9C7C54920}" srcOrd="0" destOrd="0" presId="urn:microsoft.com/office/officeart/2005/8/layout/cycle5"/>
    <dgm:cxn modelId="{FD91C64C-F424-EA46-851E-AFDFD10D0C4F}" type="presOf" srcId="{65053B36-E459-4699-9118-038C8F52F23D}" destId="{6A20FEC1-C6EF-4469-886F-1FB4E4E0696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60B4FF1-27EE-5447-9766-00F07C82332B}" srcId="{65053B36-E459-4699-9118-038C8F52F23D}" destId="{167BEB73-3A00-7345-985F-605B40EEBA4D}" srcOrd="0" destOrd="0" parTransId="{DAAA6469-0CAE-2B4A-86DE-BE4B0168B09C}" sibTransId="{16A220BF-2A6B-A246-BD86-15A7663B08AE}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DF8B581-9EFE-4A46-8581-32D289145B95}" type="presOf" srcId="{5FD615BE-97D0-4C69-8037-060D7CF45582}" destId="{A9CD118D-5A7B-4B7B-BEB0-016F1E217120}" srcOrd="0" destOrd="0" presId="urn:microsoft.com/office/officeart/2005/8/layout/cycle5"/>
    <dgm:cxn modelId="{B52D9D5B-EBE4-C943-88DE-12C6D04C41DC}" type="presOf" srcId="{E81A7496-7C34-4DBF-9C3D-D0A2A73191C8}" destId="{0FD4A519-10D4-4EE7-AC3E-EBD7D85740E2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FC4FC364-7C9F-9E47-87DE-D5F82073B693}" type="presOf" srcId="{D826B2FE-5AC9-47EE-AEB3-142395FBDE71}" destId="{1E7C3E94-8CB6-456F-B0D4-B3FA407A51A6}" srcOrd="0" destOrd="0" presId="urn:microsoft.com/office/officeart/2005/8/layout/cycle5"/>
    <dgm:cxn modelId="{B2F21F8B-DFA1-7E42-8E62-8735D46E56BC}" type="presOf" srcId="{78A95A28-5B18-4CAB-A8F7-FCAAA6066699}" destId="{3204064E-86B9-4A1D-AC40-6B3607D41628}" srcOrd="0" destOrd="0" presId="urn:microsoft.com/office/officeart/2005/8/layout/cycle5"/>
    <dgm:cxn modelId="{F12DB642-DE69-3C42-A7BD-ED7A0412481B}" type="presOf" srcId="{F97789DC-0FAD-4C2E-AB9D-457E85023924}" destId="{7DFDE678-6B1C-4BBC-A38E-46FB50420688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939D8825-B617-2E42-96CC-E3EFB0D1AE60}" type="presOf" srcId="{DA16D8F2-7AA0-43B2-99A1-9E110743886E}" destId="{19FF4228-BCF6-4DBF-AEE0-CF82A986A726}" srcOrd="0" destOrd="0" presId="urn:microsoft.com/office/officeart/2005/8/layout/cycle5"/>
    <dgm:cxn modelId="{9EC95093-6ECA-2142-999F-BA7B96784054}" type="presOf" srcId="{03570386-4604-4B40-84F0-E9CB1E7DA604}" destId="{8864FD29-B527-0A45-AF38-136A7CA3EA73}" srcOrd="0" destOrd="0" presId="urn:microsoft.com/office/officeart/2005/8/layout/cycle5"/>
    <dgm:cxn modelId="{471870D1-6E36-FA4D-8EFF-86507FBC42B5}" type="presOf" srcId="{4AD66445-1D35-5E4B-97CB-F1868A81F976}" destId="{F21E2F18-F043-2846-95DB-CBAA147D529B}" srcOrd="0" destOrd="0" presId="urn:microsoft.com/office/officeart/2005/8/layout/cycle5"/>
    <dgm:cxn modelId="{6CA23FBD-8204-A74B-9B4B-ADAA2ECC48E5}" srcId="{65053B36-E459-4699-9118-038C8F52F23D}" destId="{0D1B6FF0-D7B4-5F4C-B577-F4B1439355C3}" srcOrd="8" destOrd="0" parTransId="{FE1B2DB2-09DC-4745-AC5F-CFC664AC6C16}" sibTransId="{9C01ED2E-9B5F-8049-A33E-7B9F22B954E2}"/>
    <dgm:cxn modelId="{4F8710EB-A561-E44D-92C3-66CE9973C936}" type="presOf" srcId="{A8FAAA24-3DB7-4AFE-8D6E-1FF127F6A8FE}" destId="{E2536CDD-7DBF-4C6B-85BF-882FE6A71FDF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12CA31FA-923A-9249-828A-3A8AFF1AEFBF}" type="presOf" srcId="{167BEB73-3A00-7345-985F-605B40EEBA4D}" destId="{9ED3D520-3DE0-864B-ACAB-5B591616A6D9}" srcOrd="0" destOrd="0" presId="urn:microsoft.com/office/officeart/2005/8/layout/cycle5"/>
    <dgm:cxn modelId="{2FDF1557-EF0D-2D4E-AA38-76805063DEE7}" type="presOf" srcId="{16A220BF-2A6B-A246-BD86-15A7663B08AE}" destId="{3BACACFC-1124-AF4D-BBB2-76FDB50352A6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CA980A37-CEC7-EE4D-96D6-6A79420C4822}" type="presOf" srcId="{9C01ED2E-9B5F-8049-A33E-7B9F22B954E2}" destId="{E5246135-0A79-D647-AE14-A93FF38A91D1}" srcOrd="0" destOrd="0" presId="urn:microsoft.com/office/officeart/2005/8/layout/cycle5"/>
    <dgm:cxn modelId="{F9507FE9-2DFD-AD48-B99D-4796C1E9B652}" type="presOf" srcId="{97D4A84A-FD53-4C89-8766-B5C0A5025285}" destId="{F0A86B52-E2FF-4D63-93A1-E61D8377C34A}" srcOrd="0" destOrd="0" presId="urn:microsoft.com/office/officeart/2005/8/layout/cycle5"/>
    <dgm:cxn modelId="{FE83A3C1-A7B7-DD4E-B9D8-4C1F0587EDDC}" type="presParOf" srcId="{6A20FEC1-C6EF-4469-886F-1FB4E4E06963}" destId="{9ED3D520-3DE0-864B-ACAB-5B591616A6D9}" srcOrd="0" destOrd="0" presId="urn:microsoft.com/office/officeart/2005/8/layout/cycle5"/>
    <dgm:cxn modelId="{0FA22D4E-6359-354D-BDFD-FE411699705D}" type="presParOf" srcId="{6A20FEC1-C6EF-4469-886F-1FB4E4E06963}" destId="{C1125BC2-4A5A-5C43-8663-E2876B3EEBFA}" srcOrd="1" destOrd="0" presId="urn:microsoft.com/office/officeart/2005/8/layout/cycle5"/>
    <dgm:cxn modelId="{C51CA46F-D5E2-1D49-A90D-A4D111BE853D}" type="presParOf" srcId="{6A20FEC1-C6EF-4469-886F-1FB4E4E06963}" destId="{3BACACFC-1124-AF4D-BBB2-76FDB50352A6}" srcOrd="2" destOrd="0" presId="urn:microsoft.com/office/officeart/2005/8/layout/cycle5"/>
    <dgm:cxn modelId="{87BDBD7F-4F9B-5440-9935-61DD75C3E482}" type="presParOf" srcId="{6A20FEC1-C6EF-4469-886F-1FB4E4E06963}" destId="{F21E2F18-F043-2846-95DB-CBAA147D529B}" srcOrd="3" destOrd="0" presId="urn:microsoft.com/office/officeart/2005/8/layout/cycle5"/>
    <dgm:cxn modelId="{FD7CD24B-FA45-B54F-8880-BF54DA22A3E8}" type="presParOf" srcId="{6A20FEC1-C6EF-4469-886F-1FB4E4E06963}" destId="{3DAA6B48-225A-4840-B4FD-B5777A24A577}" srcOrd="4" destOrd="0" presId="urn:microsoft.com/office/officeart/2005/8/layout/cycle5"/>
    <dgm:cxn modelId="{BFF28A56-681C-D74F-85BA-438ABA71C4CF}" type="presParOf" srcId="{6A20FEC1-C6EF-4469-886F-1FB4E4E06963}" destId="{8864FD29-B527-0A45-AF38-136A7CA3EA73}" srcOrd="5" destOrd="0" presId="urn:microsoft.com/office/officeart/2005/8/layout/cycle5"/>
    <dgm:cxn modelId="{245948B2-F240-DF4F-9580-8F803438C8FB}" type="presParOf" srcId="{6A20FEC1-C6EF-4469-886F-1FB4E4E06963}" destId="{F0A86B52-E2FF-4D63-93A1-E61D8377C34A}" srcOrd="6" destOrd="0" presId="urn:microsoft.com/office/officeart/2005/8/layout/cycle5"/>
    <dgm:cxn modelId="{23431301-5E41-5A4F-BCB1-F58F03003864}" type="presParOf" srcId="{6A20FEC1-C6EF-4469-886F-1FB4E4E06963}" destId="{FDCC661F-5906-4C2E-95FD-42BD7C141BE9}" srcOrd="7" destOrd="0" presId="urn:microsoft.com/office/officeart/2005/8/layout/cycle5"/>
    <dgm:cxn modelId="{648D0123-2AD5-C546-BCF1-7A5D429E31E8}" type="presParOf" srcId="{6A20FEC1-C6EF-4469-886F-1FB4E4E06963}" destId="{A9CD118D-5A7B-4B7B-BEB0-016F1E217120}" srcOrd="8" destOrd="0" presId="urn:microsoft.com/office/officeart/2005/8/layout/cycle5"/>
    <dgm:cxn modelId="{6981AEC1-8C22-F040-9150-3FEF25CFB7D9}" type="presParOf" srcId="{6A20FEC1-C6EF-4469-886F-1FB4E4E06963}" destId="{4BA36C64-20B8-A14E-8759-154A58F6D6C3}" srcOrd="9" destOrd="0" presId="urn:microsoft.com/office/officeart/2005/8/layout/cycle5"/>
    <dgm:cxn modelId="{0DE60940-8A0A-1A46-83D1-78330765EAD2}" type="presParOf" srcId="{6A20FEC1-C6EF-4469-886F-1FB4E4E06963}" destId="{6C64C368-C8AD-DC46-9E87-FF501AEF864A}" srcOrd="10" destOrd="0" presId="urn:microsoft.com/office/officeart/2005/8/layout/cycle5"/>
    <dgm:cxn modelId="{85641BE2-B490-574B-9274-CEEE23271D52}" type="presParOf" srcId="{6A20FEC1-C6EF-4469-886F-1FB4E4E06963}" destId="{6A2CC0A6-BC38-5041-A60B-0DABCA6762C7}" srcOrd="11" destOrd="0" presId="urn:microsoft.com/office/officeart/2005/8/layout/cycle5"/>
    <dgm:cxn modelId="{319C0F71-BCF2-F741-8FB8-5AA4E63DE8BC}" type="presParOf" srcId="{6A20FEC1-C6EF-4469-886F-1FB4E4E06963}" destId="{1E7C3E94-8CB6-456F-B0D4-B3FA407A51A6}" srcOrd="12" destOrd="0" presId="urn:microsoft.com/office/officeart/2005/8/layout/cycle5"/>
    <dgm:cxn modelId="{BF11DC33-4B2E-6F49-84C5-763B85BC4555}" type="presParOf" srcId="{6A20FEC1-C6EF-4469-886F-1FB4E4E06963}" destId="{E838B6B8-75DF-4528-9C2A-BB7A7D07CE89}" srcOrd="13" destOrd="0" presId="urn:microsoft.com/office/officeart/2005/8/layout/cycle5"/>
    <dgm:cxn modelId="{0D861830-1F13-BA40-8CD4-EC90614E0665}" type="presParOf" srcId="{6A20FEC1-C6EF-4469-886F-1FB4E4E06963}" destId="{0FD4A519-10D4-4EE7-AC3E-EBD7D85740E2}" srcOrd="14" destOrd="0" presId="urn:microsoft.com/office/officeart/2005/8/layout/cycle5"/>
    <dgm:cxn modelId="{F601B318-BD22-8844-B7D3-A4816C500FD3}" type="presParOf" srcId="{6A20FEC1-C6EF-4469-886F-1FB4E4E06963}" destId="{25E735C8-6CA7-48F9-B4AF-4D9B92978769}" srcOrd="15" destOrd="0" presId="urn:microsoft.com/office/officeart/2005/8/layout/cycle5"/>
    <dgm:cxn modelId="{A7B16DFF-03ED-7242-A1F0-31B2F145F22C}" type="presParOf" srcId="{6A20FEC1-C6EF-4469-886F-1FB4E4E06963}" destId="{EC522338-C25D-4866-ABF3-7A3BB86AF8C6}" srcOrd="16" destOrd="0" presId="urn:microsoft.com/office/officeart/2005/8/layout/cycle5"/>
    <dgm:cxn modelId="{A3C21139-4703-BE4F-BAEE-D1F15080FDE4}" type="presParOf" srcId="{6A20FEC1-C6EF-4469-886F-1FB4E4E06963}" destId="{7DFDE678-6B1C-4BBC-A38E-46FB50420688}" srcOrd="17" destOrd="0" presId="urn:microsoft.com/office/officeart/2005/8/layout/cycle5"/>
    <dgm:cxn modelId="{98112F82-4E5A-4648-A6CA-0194F6C05485}" type="presParOf" srcId="{6A20FEC1-C6EF-4469-886F-1FB4E4E06963}" destId="{E2536CDD-7DBF-4C6B-85BF-882FE6A71FDF}" srcOrd="18" destOrd="0" presId="urn:microsoft.com/office/officeart/2005/8/layout/cycle5"/>
    <dgm:cxn modelId="{23BD72A1-C306-7E4C-B20A-2A44E1E7B228}" type="presParOf" srcId="{6A20FEC1-C6EF-4469-886F-1FB4E4E06963}" destId="{6D500B74-16A3-4CA0-A0E3-C2CBAAB4F994}" srcOrd="19" destOrd="0" presId="urn:microsoft.com/office/officeart/2005/8/layout/cycle5"/>
    <dgm:cxn modelId="{7C7AD341-6AA5-7440-AC65-E9FEEBE0CA87}" type="presParOf" srcId="{6A20FEC1-C6EF-4469-886F-1FB4E4E06963}" destId="{049616A8-A793-4C77-8E33-8F4622C118F7}" srcOrd="20" destOrd="0" presId="urn:microsoft.com/office/officeart/2005/8/layout/cycle5"/>
    <dgm:cxn modelId="{6A1F5DCD-4DE7-8848-B4E0-77F0B6ECD15A}" type="presParOf" srcId="{6A20FEC1-C6EF-4469-886F-1FB4E4E06963}" destId="{3204064E-86B9-4A1D-AC40-6B3607D41628}" srcOrd="21" destOrd="0" presId="urn:microsoft.com/office/officeart/2005/8/layout/cycle5"/>
    <dgm:cxn modelId="{2BD94DA1-5613-8A48-B80A-A7B7A03FA34F}" type="presParOf" srcId="{6A20FEC1-C6EF-4469-886F-1FB4E4E06963}" destId="{285E9CCE-C7D2-4139-86F0-64E7E1C35BC1}" srcOrd="22" destOrd="0" presId="urn:microsoft.com/office/officeart/2005/8/layout/cycle5"/>
    <dgm:cxn modelId="{C277A9FE-474A-0C48-B388-097EBF7DE175}" type="presParOf" srcId="{6A20FEC1-C6EF-4469-886F-1FB4E4E06963}" destId="{19FF4228-BCF6-4DBF-AEE0-CF82A986A726}" srcOrd="23" destOrd="0" presId="urn:microsoft.com/office/officeart/2005/8/layout/cycle5"/>
    <dgm:cxn modelId="{886A4482-4F50-CE4B-B7AC-67F4A74139D7}" type="presParOf" srcId="{6A20FEC1-C6EF-4469-886F-1FB4E4E06963}" destId="{CDA631FD-D329-244F-8D02-49C9C7C54920}" srcOrd="24" destOrd="0" presId="urn:microsoft.com/office/officeart/2005/8/layout/cycle5"/>
    <dgm:cxn modelId="{17CD4F57-CDEC-1546-AD7F-5E8BA0EFA17B}" type="presParOf" srcId="{6A20FEC1-C6EF-4469-886F-1FB4E4E06963}" destId="{CCB0477E-ED2B-5846-ACFA-1B2BC5DAB1EC}" srcOrd="25" destOrd="0" presId="urn:microsoft.com/office/officeart/2005/8/layout/cycle5"/>
    <dgm:cxn modelId="{1BC3C203-D972-2A47-8D23-F2B9FB25F37E}" type="presParOf" srcId="{6A20FEC1-C6EF-4469-886F-1FB4E4E06963}" destId="{E5246135-0A79-D647-AE14-A93FF38A91D1}" srcOrd="26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3D520-3DE0-864B-ACAB-5B591616A6D9}">
      <dsp:nvSpPr>
        <dsp:cNvPr id="0" name=""/>
        <dsp:cNvSpPr/>
      </dsp:nvSpPr>
      <dsp:spPr>
        <a:xfrm>
          <a:off x="2946327" y="0"/>
          <a:ext cx="1165229" cy="444296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Store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968016" y="21689"/>
        <a:ext cx="1121851" cy="400918"/>
      </dsp:txXfrm>
    </dsp:sp>
    <dsp:sp modelId="{3BACACFC-1124-AF4D-BBB2-76FDB50352A6}">
      <dsp:nvSpPr>
        <dsp:cNvPr id="0" name=""/>
        <dsp:cNvSpPr/>
      </dsp:nvSpPr>
      <dsp:spPr>
        <a:xfrm>
          <a:off x="1335739" y="208609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3005506" y="118108"/>
              </a:moveTo>
              <a:arcTo wR="2281028" hR="2281028" stAng="17311108" swAng="109942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806853" y="816863"/>
          <a:ext cx="1167338" cy="444498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Transfer	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828552" y="838562"/>
        <a:ext cx="1123940" cy="401100"/>
      </dsp:txXfrm>
    </dsp:sp>
    <dsp:sp modelId="{8864FD29-B527-0A45-AF38-136A7CA3EA73}">
      <dsp:nvSpPr>
        <dsp:cNvPr id="0" name=""/>
        <dsp:cNvSpPr/>
      </dsp:nvSpPr>
      <dsp:spPr>
        <a:xfrm>
          <a:off x="1581481" y="501644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4066512" y="861473"/>
              </a:moveTo>
              <a:arcTo wR="2281028" hR="2281028" stAng="19290806" swAng="60566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405803" y="1816965"/>
          <a:ext cx="1167338" cy="444498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5427502" y="1838664"/>
        <a:ext cx="1123940" cy="401100"/>
      </dsp:txXfrm>
    </dsp:sp>
    <dsp:sp modelId="{A9CD118D-5A7B-4B7B-BEB0-016F1E217120}">
      <dsp:nvSpPr>
        <dsp:cNvPr id="0" name=""/>
        <dsp:cNvSpPr/>
      </dsp:nvSpPr>
      <dsp:spPr>
        <a:xfrm>
          <a:off x="1475839" y="196596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4560236" y="2189922"/>
              </a:moveTo>
              <a:arcTo wR="2281028" hR="2281028" stAng="21462659" swAng="569771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5194024" y="2887666"/>
          <a:ext cx="1466834" cy="673111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Visualize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5226883" y="2920525"/>
        <a:ext cx="1401116" cy="607393"/>
      </dsp:txXfrm>
    </dsp:sp>
    <dsp:sp modelId="{6A2CC0A6-BC38-5041-A60B-0DABCA6762C7}">
      <dsp:nvSpPr>
        <dsp:cNvPr id="0" name=""/>
        <dsp:cNvSpPr/>
      </dsp:nvSpPr>
      <dsp:spPr>
        <a:xfrm>
          <a:off x="1355990" y="553748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4381056" y="3171516"/>
              </a:moveTo>
              <a:arcTo wR="2281028" hR="2281028" stAng="1378723" swAng="803944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4340423" y="4325178"/>
          <a:ext cx="1370170" cy="54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Metadata Markup</a:t>
          </a:r>
        </a:p>
      </dsp:txBody>
      <dsp:txXfrm>
        <a:off x="4367021" y="4351776"/>
        <a:ext cx="1316974" cy="491658"/>
      </dsp:txXfrm>
    </dsp:sp>
    <dsp:sp modelId="{0FD4A519-10D4-4EE7-AC3E-EBD7D85740E2}">
      <dsp:nvSpPr>
        <dsp:cNvPr id="0" name=""/>
        <dsp:cNvSpPr/>
      </dsp:nvSpPr>
      <dsp:spPr>
        <a:xfrm>
          <a:off x="1389109" y="457987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2783317" y="4506066"/>
              </a:moveTo>
              <a:arcTo wR="2281028" hR="2281028" stAng="4636742" swAng="1526542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473698" y="4323350"/>
          <a:ext cx="1660674" cy="546676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Search and Discover</a:t>
          </a:r>
        </a:p>
      </dsp:txBody>
      <dsp:txXfrm>
        <a:off x="1500385" y="4350037"/>
        <a:ext cx="1607300" cy="493302"/>
      </dsp:txXfrm>
    </dsp:sp>
    <dsp:sp modelId="{7DFDE678-6B1C-4BBC-A38E-46FB50420688}">
      <dsp:nvSpPr>
        <dsp:cNvPr id="0" name=""/>
        <dsp:cNvSpPr/>
      </dsp:nvSpPr>
      <dsp:spPr>
        <a:xfrm>
          <a:off x="1450530" y="602432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402423" y="3574834"/>
              </a:moveTo>
              <a:arcTo wR="2281028" hR="2281028" stAng="8726674" swAng="83495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335179" y="2896661"/>
          <a:ext cx="2179862" cy="6175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Share/Collaborate</a:t>
          </a:r>
        </a:p>
      </dsp:txBody>
      <dsp:txXfrm>
        <a:off x="365326" y="2926808"/>
        <a:ext cx="2119568" cy="557260"/>
      </dsp:txXfrm>
    </dsp:sp>
    <dsp:sp modelId="{049616A8-A793-4C77-8E33-8F4622C118F7}">
      <dsp:nvSpPr>
        <dsp:cNvPr id="0" name=""/>
        <dsp:cNvSpPr/>
      </dsp:nvSpPr>
      <dsp:spPr>
        <a:xfrm>
          <a:off x="1343978" y="368613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3366" y="2404915"/>
              </a:moveTo>
              <a:arcTo wR="2281028" hR="2281028" stAng="10613197" swAng="56150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828460" y="1834609"/>
          <a:ext cx="1167338" cy="444498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Publish</a:t>
          </a:r>
        </a:p>
      </dsp:txBody>
      <dsp:txXfrm>
        <a:off x="850159" y="1856308"/>
        <a:ext cx="1123940" cy="401100"/>
      </dsp:txXfrm>
    </dsp:sp>
    <dsp:sp modelId="{19FF4228-BCF6-4DBF-AEE0-CF82A986A726}">
      <dsp:nvSpPr>
        <dsp:cNvPr id="0" name=""/>
        <dsp:cNvSpPr/>
      </dsp:nvSpPr>
      <dsp:spPr>
        <a:xfrm>
          <a:off x="1315425" y="386973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207537" y="1330382"/>
              </a:moveTo>
              <a:arcTo wR="2281028" hR="2281028" stAng="12277819" swAng="579276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631FD-D329-244F-8D02-49C9C7C54920}">
      <dsp:nvSpPr>
        <dsp:cNvPr id="0" name=""/>
        <dsp:cNvSpPr/>
      </dsp:nvSpPr>
      <dsp:spPr>
        <a:xfrm>
          <a:off x="1570915" y="686484"/>
          <a:ext cx="912874" cy="593368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Reuse</a:t>
          </a:r>
        </a:p>
      </dsp:txBody>
      <dsp:txXfrm>
        <a:off x="1599881" y="715450"/>
        <a:ext cx="854942" cy="535436"/>
      </dsp:txXfrm>
    </dsp:sp>
    <dsp:sp modelId="{E5246135-0A79-D647-AE14-A93FF38A91D1}">
      <dsp:nvSpPr>
        <dsp:cNvPr id="0" name=""/>
        <dsp:cNvSpPr/>
      </dsp:nvSpPr>
      <dsp:spPr>
        <a:xfrm>
          <a:off x="1579742" y="138477"/>
          <a:ext cx="4562056" cy="4562056"/>
        </a:xfrm>
        <a:custGeom>
          <a:avLst/>
          <a:gdLst/>
          <a:ahLst/>
          <a:cxnLst/>
          <a:rect l="0" t="0" r="0" b="0"/>
          <a:pathLst>
            <a:path>
              <a:moveTo>
                <a:pt x="902394" y="463761"/>
              </a:moveTo>
              <a:arcTo wR="2281028" hR="2281028" stAng="13968897" swAng="610725"/>
            </a:path>
          </a:pathLst>
        </a:custGeom>
        <a:noFill/>
        <a:ln w="6350" cap="flat" cmpd="sng" algn="ctr">
          <a:solidFill>
            <a:schemeClr val="accent1">
              <a:shade val="90000"/>
              <a:hueOff val="349223"/>
              <a:satOff val="-5981"/>
              <a:lumOff val="2396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r>
              <a:rPr lang="en-US" baseline="0" dirty="0" smtClean="0"/>
              <a:t> derived from Tyson </a:t>
            </a:r>
            <a:r>
              <a:rPr lang="en-US" baseline="0" dirty="0" err="1" smtClean="0"/>
              <a:t>Swetnam’s</a:t>
            </a:r>
            <a:r>
              <a:rPr lang="en-US" baseline="0" dirty="0" smtClean="0"/>
              <a:t> repos/repo wikis: 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/sol-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-comet-dev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eemt</a:t>
            </a:r>
            <a:r>
              <a:rPr lang="en-US" baseline="0" dirty="0" smtClean="0"/>
              <a:t>-singularity-dev/wiki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u="none" dirty="0" smtClean="0">
                <a:solidFill>
                  <a:schemeClr val="accent1"/>
                </a:solidFill>
                <a:ea typeface="ＭＳ Ｐゴシック" pitchFamily="34" charset="-128"/>
              </a:rPr>
              <a:t>Requires BEST</a:t>
            </a:r>
            <a:r>
              <a:rPr lang="en-US" u="none" baseline="0" dirty="0" smtClean="0">
                <a:solidFill>
                  <a:schemeClr val="accent1"/>
                </a:solidFill>
                <a:ea typeface="ＭＳ Ｐゴシック" pitchFamily="34" charset="-128"/>
              </a:rPr>
              <a:t> PRACTICES AND PROPER INFRASTRUCTURE</a:t>
            </a:r>
          </a:p>
          <a:p>
            <a:pPr eaLnBrk="1" hangingPunct="1">
              <a:spcBef>
                <a:spcPct val="0"/>
              </a:spcBef>
            </a:pPr>
            <a:r>
              <a:rPr lang="en-US" u="none" baseline="0" dirty="0" smtClean="0">
                <a:solidFill>
                  <a:schemeClr val="accent1"/>
                </a:solidFill>
                <a:ea typeface="ＭＳ Ｐゴシック" pitchFamily="34" charset="-128"/>
              </a:rPr>
              <a:t/>
            </a:r>
            <a:br>
              <a:rPr lang="en-US" u="none" baseline="0" dirty="0" smtClean="0">
                <a:solidFill>
                  <a:schemeClr val="accent1"/>
                </a:solidFill>
                <a:ea typeface="ＭＳ Ｐゴシック" pitchFamily="34" charset="-128"/>
              </a:rPr>
            </a:br>
            <a:r>
              <a:rPr lang="en-US" u="none" baseline="0" dirty="0" smtClean="0">
                <a:solidFill>
                  <a:schemeClr val="accent1"/>
                </a:solidFill>
                <a:ea typeface="ＭＳ Ｐゴシック" pitchFamily="34" charset="-128"/>
              </a:rPr>
              <a:t>Managing and empowering each aspect of the life cycle is probably the way we view our mission from a holistic and user focused perspective.  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17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629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here is on genomics data, but</a:t>
            </a:r>
            <a:r>
              <a:rPr lang="en-US" baseline="0" dirty="0" smtClean="0"/>
              <a:t> not restricted to genomics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0F6BE-EFCD-2D4E-9AC3-BE9811C6D5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6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8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537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6791" y="5910746"/>
            <a:ext cx="67423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5211" y="5952407"/>
            <a:ext cx="95702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04767" y="5910746"/>
            <a:ext cx="1304012" cy="733507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-10508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7" y="605500"/>
            <a:ext cx="6015030" cy="1308999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476050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0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1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49DB8150-EC7D-6643-BAC3-177383BC4888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69B8F00-FC78-024D-A1C2-5728740D8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5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10508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45930" y="4230688"/>
            <a:ext cx="8187561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9341" y="5910746"/>
            <a:ext cx="674232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783" y="5952407"/>
            <a:ext cx="957026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46812" y="5910746"/>
            <a:ext cx="1304012" cy="7335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7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221357" y="551051"/>
            <a:ext cx="793837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221357" y="1102316"/>
            <a:ext cx="2459866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4411" y="2152650"/>
            <a:ext cx="870683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2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3" y="5097368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913488" y="3048082"/>
            <a:ext cx="7183134" cy="1167823"/>
            <a:chOff x="1246003" y="2367008"/>
            <a:chExt cx="7183134" cy="116782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6003" y="2367008"/>
              <a:ext cx="1028373" cy="11157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838744" y="2370424"/>
              <a:ext cx="1523359" cy="1164407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 userDrawn="1"/>
        </p:nvSpPr>
        <p:spPr>
          <a:xfrm>
            <a:off x="570173" y="4312563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4" name="TextBox 17"/>
          <p:cNvSpPr txBox="1"/>
          <p:nvPr userDrawn="1"/>
        </p:nvSpPr>
        <p:spPr>
          <a:xfrm>
            <a:off x="3534158" y="4291887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5" name="TextBox 18"/>
          <p:cNvSpPr txBox="1"/>
          <p:nvPr userDrawn="1"/>
        </p:nvSpPr>
        <p:spPr>
          <a:xfrm>
            <a:off x="5810591" y="4314891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271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</a:t>
            </a:r>
          </a:p>
          <a:p>
            <a:pPr algn="ctr"/>
            <a:r>
              <a:rPr lang="en-US" sz="1600" dirty="0" smtClean="0"/>
              <a:t>Award No. DBI-0735191 and DBI-1265383.</a:t>
            </a:r>
            <a:endParaRPr lang="en-US" sz="16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900846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  <p:pic>
        <p:nvPicPr>
          <p:cNvPr id="18" name="Picture 17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0" y="605500"/>
            <a:ext cx="6015030" cy="1308999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 userDrawn="1"/>
        </p:nvSpPr>
        <p:spPr>
          <a:xfrm>
            <a:off x="319227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78867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508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50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80" y="605500"/>
            <a:ext cx="6015030" cy="130899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>
          <a:xfrm>
            <a:off x="347605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08992" y="2630753"/>
            <a:ext cx="7178567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021" y="3814288"/>
            <a:ext cx="7178567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21" y="4454525"/>
            <a:ext cx="7178567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07021" y="5073650"/>
            <a:ext cx="7178567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6596"/>
            <a:ext cx="9144000" cy="6874595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6" y="6049085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7/21/17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78867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09155"/>
            <a:ext cx="9144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2548" y="496374"/>
            <a:ext cx="9134589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4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12" y="5952407"/>
            <a:ext cx="1073378" cy="9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07A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cl.cse.nd.edu/softwar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hub.docker.com/r/tacc/docker2singularity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emf"/><Relationship Id="rId3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540"/>
            <a:ext cx="9144000" cy="1056061"/>
          </a:xfrm>
        </p:spPr>
        <p:txBody>
          <a:bodyPr/>
          <a:lstStyle/>
          <a:p>
            <a:r>
              <a:rPr lang="en-US" sz="4400" dirty="0" smtClean="0"/>
              <a:t>One Way to Work at Scale: </a:t>
            </a:r>
            <a:r>
              <a:rPr lang="en-US" sz="4400" b="1" dirty="0" smtClean="0"/>
              <a:t>work queues</a:t>
            </a: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36625" y="2677685"/>
            <a:ext cx="2836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</a:p>
          <a:p>
            <a:pPr algn="ctr"/>
            <a:r>
              <a:rPr lang="en-US" sz="2400" dirty="0" smtClean="0"/>
              <a:t>‘Master’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8" idx="0"/>
          </p:cNvCxnSpPr>
          <p:nvPr/>
        </p:nvCxnSpPr>
        <p:spPr>
          <a:xfrm>
            <a:off x="4354866" y="3508682"/>
            <a:ext cx="1411828" cy="5281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38472" y="4036878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Docker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354863" y="5765774"/>
            <a:ext cx="2830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5766694" y="4498543"/>
            <a:ext cx="3204" cy="12672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31928" y="403687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Singularity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4" idx="2"/>
            <a:endCxn id="15" idx="0"/>
          </p:cNvCxnSpPr>
          <p:nvPr/>
        </p:nvCxnSpPr>
        <p:spPr>
          <a:xfrm flipH="1">
            <a:off x="3383095" y="3508682"/>
            <a:ext cx="971771" cy="52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76843" y="5765775"/>
            <a:ext cx="141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UA HPC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5" idx="2"/>
            <a:endCxn id="22" idx="0"/>
          </p:cNvCxnSpPr>
          <p:nvPr/>
        </p:nvCxnSpPr>
        <p:spPr>
          <a:xfrm>
            <a:off x="3383095" y="4498544"/>
            <a:ext cx="0" cy="12672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19568" y="4214307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cxnSp>
        <p:nvCxnSpPr>
          <p:cNvPr id="46" name="Curved Connector 45"/>
          <p:cNvCxnSpPr>
            <a:stCxn id="10" idx="3"/>
            <a:endCxn id="4" idx="3"/>
          </p:cNvCxnSpPr>
          <p:nvPr/>
        </p:nvCxnSpPr>
        <p:spPr>
          <a:xfrm flipH="1" flipV="1">
            <a:off x="5773107" y="3093184"/>
            <a:ext cx="1411826" cy="3088089"/>
          </a:xfrm>
          <a:prstGeom prst="curvedConnector3">
            <a:avLst>
              <a:gd name="adj1" fmla="val -12265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2" idx="1"/>
            <a:endCxn id="4" idx="1"/>
          </p:cNvCxnSpPr>
          <p:nvPr/>
        </p:nvCxnSpPr>
        <p:spPr>
          <a:xfrm rot="10800000" flipH="1">
            <a:off x="2676843" y="3093184"/>
            <a:ext cx="259782" cy="3088090"/>
          </a:xfrm>
          <a:prstGeom prst="curvedConnector3">
            <a:avLst>
              <a:gd name="adj1" fmla="val -84983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3928" y="4214308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2312765" y="1953300"/>
            <a:ext cx="40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Typing/Seeing Screen </a:t>
            </a:r>
            <a:r>
              <a:rPr lang="en-US" b="1" dirty="0" smtClean="0"/>
              <a:t>on Local Computer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9" idx="2"/>
            <a:endCxn id="4" idx="0"/>
          </p:cNvCxnSpPr>
          <p:nvPr/>
        </p:nvCxnSpPr>
        <p:spPr>
          <a:xfrm>
            <a:off x="4354863" y="2322632"/>
            <a:ext cx="3" cy="355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66484" y="3416351"/>
            <a:ext cx="9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CCTools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972659" y="3418423"/>
            <a:ext cx="9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CCTools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84421" y="3161855"/>
            <a:ext cx="9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CCTools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7963" y="3531187"/>
            <a:ext cx="91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CCTools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540"/>
            <a:ext cx="9144000" cy="1056061"/>
          </a:xfrm>
        </p:spPr>
        <p:txBody>
          <a:bodyPr/>
          <a:lstStyle/>
          <a:p>
            <a:r>
              <a:rPr lang="en-US" sz="5400" dirty="0" smtClean="0"/>
              <a:t>Let’s </a:t>
            </a:r>
            <a:r>
              <a:rPr lang="en-US" sz="5400" dirty="0" smtClean="0"/>
              <a:t>Get Crazy</a:t>
            </a:r>
            <a:r>
              <a:rPr lang="en-US" sz="5400" dirty="0" smtClean="0"/>
              <a:t>: a demonstration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666902" y="3330308"/>
            <a:ext cx="2836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</a:p>
          <a:p>
            <a:pPr algn="ctr"/>
            <a:r>
              <a:rPr lang="en-US" sz="2400" dirty="0" smtClean="0"/>
              <a:t>‘Master’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423343" y="5410135"/>
            <a:ext cx="2830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71551" y="4724194"/>
            <a:ext cx="141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UA HPC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5151" y="1235443"/>
            <a:ext cx="7886700" cy="10363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Now we’re doing some real computational trucking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034833"/>
            <a:ext cx="40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Typing/Seeing Screen </a:t>
            </a:r>
            <a:r>
              <a:rPr lang="en-US" b="1" dirty="0" smtClean="0"/>
              <a:t>on Local Computer</a:t>
            </a:r>
            <a:endParaRPr lang="en-US" b="1" dirty="0"/>
          </a:p>
        </p:txBody>
      </p:sp>
      <p:cxnSp>
        <p:nvCxnSpPr>
          <p:cNvPr id="20" name="Straight Arrow Connector 19"/>
          <p:cNvCxnSpPr>
            <a:stCxn id="9" idx="2"/>
            <a:endCxn id="4" idx="0"/>
          </p:cNvCxnSpPr>
          <p:nvPr/>
        </p:nvCxnSpPr>
        <p:spPr>
          <a:xfrm>
            <a:off x="2042098" y="2404165"/>
            <a:ext cx="1043045" cy="926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mage result for mack truck shipp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 r="14186" b="7871"/>
          <a:stretch/>
        </p:blipFill>
        <p:spPr bwMode="auto">
          <a:xfrm>
            <a:off x="6337150" y="3088034"/>
            <a:ext cx="1942554" cy="13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urved Connector 12"/>
          <p:cNvCxnSpPr>
            <a:stCxn id="51" idx="2"/>
            <a:endCxn id="10" idx="0"/>
          </p:cNvCxnSpPr>
          <p:nvPr/>
        </p:nvCxnSpPr>
        <p:spPr>
          <a:xfrm rot="5400000">
            <a:off x="5573305" y="3675013"/>
            <a:ext cx="1000196" cy="2470049"/>
          </a:xfrm>
          <a:prstGeom prst="curvedConnector3">
            <a:avLst>
              <a:gd name="adj1" fmla="val 8256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51" idx="2"/>
            <a:endCxn id="4" idx="3"/>
          </p:cNvCxnSpPr>
          <p:nvPr/>
        </p:nvCxnSpPr>
        <p:spPr>
          <a:xfrm rot="5400000" flipH="1">
            <a:off x="5573840" y="2675352"/>
            <a:ext cx="664132" cy="2805043"/>
          </a:xfrm>
          <a:prstGeom prst="curvedConnector4">
            <a:avLst>
              <a:gd name="adj1" fmla="val -34421"/>
              <a:gd name="adj2" fmla="val 673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51" idx="2"/>
            <a:endCxn id="22" idx="3"/>
          </p:cNvCxnSpPr>
          <p:nvPr/>
        </p:nvCxnSpPr>
        <p:spPr>
          <a:xfrm rot="5400000">
            <a:off x="4231364" y="2062630"/>
            <a:ext cx="729754" cy="5424373"/>
          </a:xfrm>
          <a:prstGeom prst="curved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03540" y="2363547"/>
            <a:ext cx="280977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GIS tools: Grass, GDAL, Saga</a:t>
            </a:r>
          </a:p>
          <a:p>
            <a:pPr algn="ctr"/>
            <a:r>
              <a:rPr lang="en-US" dirty="0" err="1" smtClean="0"/>
              <a:t>CCTools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Hybrid: Cloud </a:t>
            </a:r>
            <a:r>
              <a:rPr lang="en-US" dirty="0"/>
              <a:t>→</a:t>
            </a:r>
            <a:r>
              <a:rPr lang="en-US" dirty="0" smtClean="0"/>
              <a:t> Cloud + HPC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995" y="2220581"/>
            <a:ext cx="8906005" cy="2698984"/>
          </a:xfrm>
        </p:spPr>
        <p:txBody>
          <a:bodyPr>
            <a:normAutofit/>
          </a:bodyPr>
          <a:lstStyle/>
          <a:p>
            <a:r>
              <a:rPr lang="en-US" dirty="0" smtClean="0"/>
              <a:t>Automated commands found on the GitHub repo</a:t>
            </a:r>
          </a:p>
          <a:p>
            <a:pPr marL="0" indent="0">
              <a:buNone/>
            </a:pPr>
            <a:r>
              <a:rPr lang="en-US" sz="2000" dirty="0"/>
              <a:t>Path: </a:t>
            </a:r>
            <a:r>
              <a:rPr lang="en-US" sz="2000" dirty="0" err="1" smtClean="0"/>
              <a:t>Journey_to_the_Compute</a:t>
            </a:r>
            <a:r>
              <a:rPr lang="en-US" sz="2000" dirty="0" smtClean="0"/>
              <a:t>/</a:t>
            </a:r>
            <a:r>
              <a:rPr lang="en-US" sz="2000" dirty="0" err="1" smtClean="0"/>
              <a:t>DayTwo</a:t>
            </a:r>
            <a:r>
              <a:rPr lang="en-US" sz="2000" dirty="0" smtClean="0"/>
              <a:t>/Code/</a:t>
            </a:r>
            <a:r>
              <a:rPr lang="en-US" sz="2000" dirty="0" err="1" smtClean="0"/>
              <a:t>commands_to_copy_execute.md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workflow utilizes </a:t>
            </a:r>
            <a:r>
              <a:rPr lang="en-US" dirty="0" smtClean="0">
                <a:hlinkClick r:id="rId3"/>
              </a:rPr>
              <a:t>CCTools (CCL Software Suite</a:t>
            </a:r>
            <a:r>
              <a:rPr lang="en-US" dirty="0" smtClean="0"/>
              <a:t>) </a:t>
            </a:r>
          </a:p>
          <a:p>
            <a:pPr lvl="1"/>
            <a:r>
              <a:rPr lang="en-US" dirty="0" err="1" smtClean="0"/>
              <a:t>Makeflow</a:t>
            </a:r>
            <a:r>
              <a:rPr lang="en-US" dirty="0" smtClean="0"/>
              <a:t> to handle the distributed workflow system</a:t>
            </a:r>
          </a:p>
          <a:p>
            <a:pPr lvl="1"/>
            <a:r>
              <a:rPr lang="en-US" dirty="0" smtClean="0"/>
              <a:t>Work Queue for Master-Worker job distribution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29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650"/>
            <a:ext cx="9144000" cy="1056061"/>
          </a:xfrm>
        </p:spPr>
        <p:txBody>
          <a:bodyPr/>
          <a:lstStyle/>
          <a:p>
            <a:r>
              <a:rPr lang="en-US" sz="3200" dirty="0" smtClean="0"/>
              <a:t>Local Computer → UA HPC: starting the container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578" y="1321653"/>
            <a:ext cx="4396634" cy="5429877"/>
          </a:xfrm>
        </p:spPr>
        <p:txBody>
          <a:bodyPr/>
          <a:lstStyle/>
          <a:p>
            <a:r>
              <a:rPr lang="en-US" dirty="0" smtClean="0"/>
              <a:t>UA HPC Worker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All commands are in the Day 2 GitHub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Going to set up a ‘worker’ on the UA HPC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UA HPC worker will talk to Atmosphere Master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Singularity setup is automated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Communication and job handling automated with shell scripts!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84317" y="1321652"/>
            <a:ext cx="4521896" cy="542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CyVerse</a:t>
            </a:r>
            <a:r>
              <a:rPr lang="en-US" dirty="0" smtClean="0"/>
              <a:t> Atmosphere Master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All commands are in the Day 2 GitHub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Going to set up a ‘master’ on one </a:t>
            </a:r>
            <a:r>
              <a:rPr lang="en-US" sz="2000" dirty="0" err="1" smtClean="0">
                <a:solidFill>
                  <a:schemeClr val="tx1"/>
                </a:solidFill>
              </a:rPr>
              <a:t>Atmo</a:t>
            </a:r>
            <a:r>
              <a:rPr lang="en-US" sz="2000" dirty="0" smtClean="0">
                <a:solidFill>
                  <a:schemeClr val="tx1"/>
                </a:solidFill>
              </a:rPr>
              <a:t> instance to dole out tasks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Talks to all workers through the magic of </a:t>
            </a:r>
            <a:r>
              <a:rPr lang="en-US" sz="2000" dirty="0" err="1" smtClean="0">
                <a:solidFill>
                  <a:schemeClr val="tx1"/>
                </a:solidFill>
              </a:rPr>
              <a:t>CCTools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96635" y="3886277"/>
            <a:ext cx="4697261" cy="542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CyVerse</a:t>
            </a:r>
            <a:r>
              <a:rPr lang="en-US" dirty="0" smtClean="0"/>
              <a:t> Atmosphere Worker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All commands are in the Day 2 GitHub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Going to set up a ‘worker’ on an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Atmosphere worker will be effectively the same as the HPC worker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CCTools</a:t>
            </a:r>
            <a:r>
              <a:rPr lang="en-US" sz="2000" dirty="0" smtClean="0">
                <a:solidFill>
                  <a:schemeClr val="tx1"/>
                </a:solidFill>
              </a:rPr>
              <a:t> magic!</a:t>
            </a:r>
          </a:p>
        </p:txBody>
      </p:sp>
    </p:spTree>
    <p:extLst>
      <p:ext uri="{BB962C8B-B14F-4D97-AF65-F5344CB8AC3E}">
        <p14:creationId xmlns:p14="http://schemas.microsoft.com/office/powerpoint/2010/main" val="19552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Your Journey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Insights from the Road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0748"/>
            <a:ext cx="9144000" cy="1056061"/>
          </a:xfrm>
        </p:spPr>
        <p:txBody>
          <a:bodyPr/>
          <a:lstStyle/>
          <a:p>
            <a:r>
              <a:rPr lang="en-US" dirty="0" smtClean="0"/>
              <a:t>In Short: Containers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3" y="1371757"/>
            <a:ext cx="8880954" cy="4728419"/>
          </a:xfrm>
        </p:spPr>
        <p:txBody>
          <a:bodyPr>
            <a:normAutofit/>
          </a:bodyPr>
          <a:lstStyle/>
          <a:p>
            <a:r>
              <a:rPr lang="en-US" dirty="0" smtClean="0"/>
              <a:t>It’s really about the containers</a:t>
            </a:r>
          </a:p>
          <a:p>
            <a:pPr lvl="1"/>
            <a:r>
              <a:rPr lang="en-US" dirty="0" smtClean="0"/>
              <a:t>Set them up</a:t>
            </a:r>
          </a:p>
          <a:p>
            <a:pPr lvl="1"/>
            <a:r>
              <a:rPr lang="en-US" dirty="0" smtClean="0"/>
              <a:t>Test them</a:t>
            </a:r>
          </a:p>
          <a:p>
            <a:pPr lvl="1"/>
            <a:r>
              <a:rPr lang="en-US" dirty="0" smtClean="0"/>
              <a:t>Keep them with your data for reproducibility</a:t>
            </a:r>
          </a:p>
          <a:p>
            <a:r>
              <a:rPr lang="en-US" dirty="0" smtClean="0"/>
              <a:t>If you’re in the academic world:</a:t>
            </a:r>
          </a:p>
          <a:p>
            <a:pPr lvl="1"/>
            <a:r>
              <a:rPr lang="en-US" dirty="0" smtClean="0"/>
              <a:t>Treat containers like a publication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‘Methods and Materials’ for computational analysis</a:t>
            </a:r>
          </a:p>
          <a:p>
            <a:pPr lvl="1"/>
            <a:r>
              <a:rPr lang="en-US" dirty="0" smtClean="0"/>
              <a:t>Treat containers like an analysis package</a:t>
            </a:r>
          </a:p>
          <a:p>
            <a:r>
              <a:rPr lang="en-US" dirty="0" smtClean="0"/>
              <a:t>But remember there’s more to reproducibility</a:t>
            </a:r>
          </a:p>
          <a:p>
            <a:pPr lvl="1"/>
            <a:r>
              <a:rPr lang="en-US" dirty="0" smtClean="0"/>
              <a:t>Analysis package + </a:t>
            </a:r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I haven’t seen many slick tricks for data ← </a:t>
            </a:r>
            <a:r>
              <a:rPr lang="en-US" b="1" dirty="0" smtClean="0"/>
              <a:t>working on this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7969" y="6424611"/>
            <a:ext cx="7668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“Keep them public, keep them safe” </a:t>
            </a:r>
            <a:r>
              <a:rPr lang="mr-IN" sz="2400" dirty="0"/>
              <a:t>–</a:t>
            </a:r>
            <a:r>
              <a:rPr lang="en-US" sz="2400" dirty="0"/>
              <a:t> Everyone but Gandalf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4337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16" y="482559"/>
            <a:ext cx="8645434" cy="86745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4573"/>
                </a:solidFill>
              </a:rPr>
              <a:t>Products Overview</a:t>
            </a:r>
            <a:endParaRPr lang="en-US" sz="3600" b="1" dirty="0">
              <a:solidFill>
                <a:srgbClr val="004573"/>
              </a:solidFill>
            </a:endParaRPr>
          </a:p>
        </p:txBody>
      </p:sp>
      <p:pic>
        <p:nvPicPr>
          <p:cNvPr id="10" name="image9.jpg" descr="layercake2_edit.jpg"/>
          <p:cNvPicPr/>
          <p:nvPr/>
        </p:nvPicPr>
        <p:blipFill rotWithShape="1">
          <a:blip r:embed="rId2">
            <a:extLst/>
          </a:blip>
          <a:srcRect l="1112" t="3218" r="82731" b="73971"/>
          <a:stretch/>
        </p:blipFill>
        <p:spPr>
          <a:xfrm>
            <a:off x="572782" y="1170721"/>
            <a:ext cx="638374" cy="752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9.jpg" descr="layercake2_edit.jpg"/>
          <p:cNvPicPr/>
          <p:nvPr/>
        </p:nvPicPr>
        <p:blipFill rotWithShape="1">
          <a:blip r:embed="rId2">
            <a:extLst/>
          </a:blip>
          <a:srcRect l="66418" t="3898" r="17596" b="73699"/>
          <a:stretch/>
        </p:blipFill>
        <p:spPr>
          <a:xfrm>
            <a:off x="576142" y="5851148"/>
            <a:ext cx="631655" cy="739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9.jpg" descr="layercake2_edit.jpg"/>
          <p:cNvPicPr/>
          <p:nvPr/>
        </p:nvPicPr>
        <p:blipFill rotWithShape="1">
          <a:blip r:embed="rId2">
            <a:extLst/>
          </a:blip>
          <a:srcRect l="50376" t="4305" r="33807" b="73292"/>
          <a:stretch/>
        </p:blipFill>
        <p:spPr>
          <a:xfrm>
            <a:off x="579502" y="2720602"/>
            <a:ext cx="624935" cy="739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9.jpg" descr="layercake2_edit.jpg"/>
          <p:cNvPicPr/>
          <p:nvPr/>
        </p:nvPicPr>
        <p:blipFill rotWithShape="1">
          <a:blip r:embed="rId2">
            <a:extLst/>
          </a:blip>
          <a:srcRect l="33823" t="4305" r="49851" b="73292"/>
          <a:stretch/>
        </p:blipFill>
        <p:spPr>
          <a:xfrm>
            <a:off x="569423" y="5003178"/>
            <a:ext cx="645093" cy="739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9.jpg" descr="layercake2_edit.jpg"/>
          <p:cNvPicPr/>
          <p:nvPr/>
        </p:nvPicPr>
        <p:blipFill rotWithShape="1">
          <a:blip r:embed="rId2">
            <a:extLst/>
          </a:blip>
          <a:srcRect l="17496" t="4101" r="66235" b="73496"/>
          <a:stretch/>
        </p:blipFill>
        <p:spPr>
          <a:xfrm>
            <a:off x="570542" y="1947065"/>
            <a:ext cx="642854" cy="73916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466127" y="1170721"/>
          <a:ext cx="7111840" cy="5424818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672942"/>
                <a:gridCol w="5438898"/>
              </a:tblGrid>
              <a:tr h="74694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Atmosphere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User-provisioned,</a:t>
                      </a:r>
                      <a:r>
                        <a:rPr lang="en-US" sz="1800" b="0" baseline="0" dirty="0" smtClean="0"/>
                        <a:t> highly configurable cloud computing environment tailored for life sciences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Discovery</a:t>
                      </a:r>
                      <a:r>
                        <a:rPr lang="en-US" sz="2000" b="0" baseline="0" dirty="0" smtClean="0">
                          <a:solidFill>
                            <a:srgbClr val="C00000"/>
                          </a:solidFill>
                        </a:rPr>
                        <a:t> Environment</a:t>
                      </a:r>
                      <a:endParaRPr 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Web-accessible analysis workbench and gateway to national HPC infrastructure (XSEDE)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Bisque</a:t>
                      </a:r>
                      <a:endParaRPr 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Software</a:t>
                      </a:r>
                      <a:r>
                        <a:rPr lang="en-US" sz="1800" b="0" baseline="0" dirty="0" smtClean="0"/>
                        <a:t> for managing, analyzing and visualizing high throughput imaging data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Data Store</a:t>
                      </a:r>
                      <a:endParaRPr 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Scalable</a:t>
                      </a:r>
                      <a:r>
                        <a:rPr lang="en-US" sz="1800" b="0" baseline="0" dirty="0" smtClean="0"/>
                        <a:t> data storage for managing and sharing data across </a:t>
                      </a:r>
                      <a:r>
                        <a:rPr lang="en-US" sz="1800" b="0" baseline="0" dirty="0" err="1" smtClean="0"/>
                        <a:t>CyVerse’s</a:t>
                      </a:r>
                      <a:r>
                        <a:rPr lang="en-US" sz="1800" b="0" baseline="0" dirty="0" smtClean="0"/>
                        <a:t> CI and external data resources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Science APIs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Automation interfaces</a:t>
                      </a:r>
                      <a:r>
                        <a:rPr lang="en-US" sz="1800" b="0" baseline="0" dirty="0" smtClean="0"/>
                        <a:t> to connect data and computation for rapid integration with external resources.  Also used as a graduate teaching platform.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DNA Subway</a:t>
                      </a:r>
                      <a:endParaRPr 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Classroom-friendly bioinformatics</a:t>
                      </a:r>
                      <a:r>
                        <a:rPr lang="en-US" sz="1800" b="0" baseline="0" dirty="0" smtClean="0"/>
                        <a:t> teaching platform</a:t>
                      </a:r>
                      <a:endParaRPr lang="en-US" sz="1800" b="0" dirty="0"/>
                    </a:p>
                  </a:txBody>
                  <a:tcPr anchor="ctr"/>
                </a:tc>
              </a:tr>
              <a:tr h="75269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C00000"/>
                          </a:solidFill>
                        </a:rPr>
                        <a:t>Powered by </a:t>
                      </a:r>
                      <a:r>
                        <a:rPr lang="en-US" sz="2000" b="0" dirty="0" err="1" smtClean="0">
                          <a:solidFill>
                            <a:srgbClr val="C00000"/>
                          </a:solidFill>
                        </a:rPr>
                        <a:t>CyVerse</a:t>
                      </a:r>
                      <a:endParaRPr lang="en-US" sz="20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Third-party applications built</a:t>
                      </a:r>
                      <a:r>
                        <a:rPr lang="en-US" sz="1800" b="0" baseline="0" dirty="0" smtClean="0"/>
                        <a:t> on </a:t>
                      </a:r>
                      <a:r>
                        <a:rPr lang="en-US" sz="1800" b="0" baseline="0" dirty="0" err="1" smtClean="0"/>
                        <a:t>CyVerse’s</a:t>
                      </a:r>
                      <a:r>
                        <a:rPr lang="en-US" sz="1800" b="0" baseline="0" dirty="0" smtClean="0"/>
                        <a:t> foundational services and infrastructure</a:t>
                      </a:r>
                      <a:endParaRPr lang="en-US" sz="1800" b="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9412" t="31883" r="53302" b="59421"/>
          <a:stretch/>
        </p:blipFill>
        <p:spPr>
          <a:xfrm>
            <a:off x="190220" y="4360826"/>
            <a:ext cx="1275907" cy="4678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036" t="31619" r="79135" b="59290"/>
          <a:stretch/>
        </p:blipFill>
        <p:spPr>
          <a:xfrm>
            <a:off x="317810" y="3621944"/>
            <a:ext cx="1020725" cy="48909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952" y="6731013"/>
            <a:ext cx="9144000" cy="0"/>
          </a:xfrm>
          <a:prstGeom prst="line">
            <a:avLst/>
          </a:prstGeom>
          <a:ln w="38100">
            <a:solidFill>
              <a:srgbClr val="F29E1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456048" y="3465776"/>
            <a:ext cx="6983414" cy="65729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atMod val="103000"/>
                  <a:lumMod val="102000"/>
                  <a:tint val="94000"/>
                  <a:alpha val="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0"/>
                </a:schemeClr>
              </a:gs>
            </a:gsLst>
            <a:lin ang="5400000" scaled="0"/>
            <a:tileRect/>
          </a:gradFill>
          <a:ln w="38100" cmpd="sng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09489"/>
            <a:ext cx="9144000" cy="701018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Managing 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44329"/>
              </p:ext>
            </p:extLst>
          </p:nvPr>
        </p:nvGraphicFramePr>
        <p:xfrm>
          <a:off x="811019" y="1112765"/>
          <a:ext cx="7081695" cy="5021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45343" y="1179315"/>
            <a:ext cx="7724715" cy="4964524"/>
            <a:chOff x="745343" y="1089375"/>
            <a:chExt cx="7724715" cy="4964524"/>
          </a:xfrm>
        </p:grpSpPr>
        <p:grpSp>
          <p:nvGrpSpPr>
            <p:cNvPr id="8" name="Group 7"/>
            <p:cNvGrpSpPr/>
            <p:nvPr/>
          </p:nvGrpSpPr>
          <p:grpSpPr>
            <a:xfrm>
              <a:off x="745343" y="1089375"/>
              <a:ext cx="7147371" cy="4964524"/>
              <a:chOff x="745343" y="1089375"/>
              <a:chExt cx="7147371" cy="4964524"/>
            </a:xfrm>
          </p:grpSpPr>
          <p:pic>
            <p:nvPicPr>
              <p:cNvPr id="19" name="Picture 18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002" y="4010771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20" name="Picture 19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2397" y="2844135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6" name="Picture 5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0292" y="1089375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0" name="Picture 9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126" y="1804072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1" name="Picture 10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8814" y="5365419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3" name="Picture 12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8256" y="5444299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6" name="Picture 15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795" y="2844135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7" name="Picture 16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343" y="4010771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18" name="Picture 17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5671" y="1749774"/>
                <a:ext cx="362712" cy="609600"/>
              </a:xfrm>
              <a:prstGeom prst="rect">
                <a:avLst/>
              </a:prstGeom>
            </p:spPr>
          </p:pic>
          <p:pic>
            <p:nvPicPr>
              <p:cNvPr id="21" name="Picture 20" descr="DataStore_DkBlu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165" y="3276808"/>
                <a:ext cx="426300" cy="716470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3483125" y="3938809"/>
                <a:ext cx="11213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4335E"/>
                    </a:solidFill>
                  </a:rPr>
                  <a:t>Data Store</a:t>
                </a:r>
                <a:endParaRPr lang="en-US" sz="1600" baseline="30000" dirty="0">
                  <a:solidFill>
                    <a:srgbClr val="04335E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555589" y="2659104"/>
              <a:ext cx="3818145" cy="2206854"/>
              <a:chOff x="4635417" y="2745964"/>
              <a:chExt cx="3818145" cy="2206854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635417" y="3894271"/>
                <a:ext cx="13676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4335E"/>
                    </a:solidFill>
                  </a:rPr>
                  <a:t>Atmosphere</a:t>
                </a:r>
                <a:endParaRPr lang="en-US" sz="1600" baseline="30000" dirty="0">
                  <a:solidFill>
                    <a:srgbClr val="04335E"/>
                  </a:solidFill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5025286" y="2745964"/>
                <a:ext cx="3428276" cy="2206854"/>
                <a:chOff x="5025286" y="2745964"/>
                <a:chExt cx="3428276" cy="2206854"/>
              </a:xfrm>
            </p:grpSpPr>
            <p:pic>
              <p:nvPicPr>
                <p:cNvPr id="26" name="Picture 25" descr="Atmosphere_Blu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25286" y="3619305"/>
                  <a:ext cx="518160" cy="301752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tmosphere_Blu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35402" y="2745964"/>
                  <a:ext cx="518160" cy="301752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tmosphere_Blue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7388" y="4651066"/>
                  <a:ext cx="518160" cy="3017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/>
            <p:cNvGrpSpPr/>
            <p:nvPr/>
          </p:nvGrpSpPr>
          <p:grpSpPr>
            <a:xfrm>
              <a:off x="4481651" y="2359374"/>
              <a:ext cx="3949141" cy="2204832"/>
              <a:chOff x="4481651" y="2359374"/>
              <a:chExt cx="3949141" cy="220483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4481651" y="2826654"/>
                <a:ext cx="11213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4335E"/>
                    </a:solidFill>
                  </a:rPr>
                  <a:t>Bisque</a:t>
                </a:r>
                <a:endParaRPr lang="en-US" sz="1600" baseline="30000" dirty="0">
                  <a:solidFill>
                    <a:srgbClr val="04335E"/>
                  </a:solidFill>
                </a:endParaRPr>
              </a:p>
            </p:txBody>
          </p:sp>
          <p:pic>
            <p:nvPicPr>
              <p:cNvPr id="33" name="Picture 32" descr="bisQue_grey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5225" y="2359374"/>
                <a:ext cx="504023" cy="500640"/>
              </a:xfrm>
              <a:prstGeom prst="rect">
                <a:avLst/>
              </a:prstGeom>
            </p:spPr>
          </p:pic>
          <p:pic>
            <p:nvPicPr>
              <p:cNvPr id="36" name="Picture 35" descr="bisQue_grey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76640" y="4113102"/>
                <a:ext cx="454152" cy="451104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151096" y="2268278"/>
              <a:ext cx="7318962" cy="3741854"/>
              <a:chOff x="1151096" y="2268278"/>
              <a:chExt cx="7318962" cy="374185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187701" y="2659104"/>
                <a:ext cx="1351854" cy="584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rgbClr val="04335E"/>
                    </a:solidFill>
                  </a:rPr>
                  <a:t>Discovery Environment</a:t>
                </a:r>
                <a:endParaRPr lang="en-US" sz="1600" baseline="30000" dirty="0">
                  <a:solidFill>
                    <a:srgbClr val="04335E"/>
                  </a:solidFill>
                </a:endParaRPr>
              </a:p>
            </p:txBody>
          </p:sp>
          <p:pic>
            <p:nvPicPr>
              <p:cNvPr id="35" name="Picture 34" descr="Discovery_LtBlu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8158" y="2268278"/>
                <a:ext cx="542544" cy="441960"/>
              </a:xfrm>
              <a:prstGeom prst="rect">
                <a:avLst/>
              </a:prstGeom>
            </p:spPr>
          </p:pic>
          <p:pic>
            <p:nvPicPr>
              <p:cNvPr id="38" name="Picture 37" descr="Discovery_LtBlu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514" y="3103653"/>
                <a:ext cx="542544" cy="441960"/>
              </a:xfrm>
              <a:prstGeom prst="rect">
                <a:avLst/>
              </a:prstGeom>
            </p:spPr>
          </p:pic>
          <p:pic>
            <p:nvPicPr>
              <p:cNvPr id="39" name="Picture 38" descr="Discovery_LtBlu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91" y="5444299"/>
                <a:ext cx="542544" cy="441960"/>
              </a:xfrm>
              <a:prstGeom prst="rect">
                <a:avLst/>
              </a:prstGeom>
            </p:spPr>
          </p:pic>
          <p:pic>
            <p:nvPicPr>
              <p:cNvPr id="40" name="Picture 39" descr="Discovery_LtBlu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096" y="5568172"/>
                <a:ext cx="542544" cy="441960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3806381" y="4463761"/>
              <a:ext cx="1361579" cy="839390"/>
              <a:chOff x="4046621" y="4463761"/>
              <a:chExt cx="1121339" cy="62832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6621" y="4861702"/>
                <a:ext cx="1121339" cy="230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04335E"/>
                    </a:solidFill>
                  </a:rPr>
                  <a:t>Science APIs</a:t>
                </a:r>
                <a:endParaRPr lang="en-US" sz="1400" baseline="30000" dirty="0">
                  <a:solidFill>
                    <a:srgbClr val="04335E"/>
                  </a:solidFill>
                </a:endParaRPr>
              </a:p>
            </p:txBody>
          </p:sp>
          <p:pic>
            <p:nvPicPr>
              <p:cNvPr id="41" name="Picture 40" descr="ScienceAPIs_white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7918" y="4463761"/>
                <a:ext cx="618744" cy="414528"/>
              </a:xfrm>
              <a:prstGeom prst="rect">
                <a:avLst/>
              </a:prstGeom>
              <a:effectLst>
                <a:outerShdw blurRad="234950" dist="25400" dir="2700000" sx="98000" sy="98000" algn="tl" rotWithShape="0">
                  <a:prstClr val="black"/>
                </a:outerShdw>
              </a:effectLst>
            </p:spPr>
          </p:pic>
        </p:grpSp>
      </p:grpSp>
      <p:sp>
        <p:nvSpPr>
          <p:cNvPr id="47" name="Title 1"/>
          <p:cNvSpPr txBox="1">
            <a:spLocks/>
          </p:cNvSpPr>
          <p:nvPr/>
        </p:nvSpPr>
        <p:spPr>
          <a:xfrm>
            <a:off x="5683393" y="1020447"/>
            <a:ext cx="3270939" cy="701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 smtClean="0">
                <a:ea typeface="ＭＳ Ｐゴシック" pitchFamily="34" charset="-128"/>
              </a:rPr>
              <a:t>Data Commons</a:t>
            </a:r>
          </a:p>
        </p:txBody>
      </p:sp>
    </p:spTree>
    <p:extLst>
      <p:ext uri="{BB962C8B-B14F-4D97-AF65-F5344CB8AC3E}">
        <p14:creationId xmlns:p14="http://schemas.microsoft.com/office/powerpoint/2010/main" val="97728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dirty="0" smtClean="0"/>
              <a:t>Roll Your Own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233971"/>
            <a:ext cx="4997885" cy="542987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Docker</a:t>
            </a:r>
            <a:endParaRPr lang="en-US" dirty="0"/>
          </a:p>
          <a:p>
            <a:r>
              <a:rPr lang="en-US" sz="2000" dirty="0">
                <a:solidFill>
                  <a:schemeClr val="tx1"/>
                </a:solidFill>
              </a:rPr>
              <a:t>Login to a cloud instance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</a:rPr>
              <a:t>my </a:t>
            </a:r>
            <a:r>
              <a:rPr lang="en-US" sz="2000" dirty="0" smtClean="0">
                <a:solidFill>
                  <a:schemeClr val="tx1"/>
                </a:solidFill>
              </a:rPr>
              <a:t>preference)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down </a:t>
            </a:r>
            <a:r>
              <a:rPr lang="en-US" sz="2000" dirty="0" err="1" smtClean="0">
                <a:solidFill>
                  <a:schemeClr val="tx1"/>
                </a:solidFill>
              </a:rPr>
              <a:t>dockerfiles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Edit and include new packages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Denote versions of everything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Define an `ENTRYPOINT`</a:t>
            </a: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(This makes docker2singularity work better)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Build the container locally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Tag the container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Push up to </a:t>
            </a:r>
            <a:r>
              <a:rPr lang="en-US" sz="2000" dirty="0" err="1" smtClean="0">
                <a:solidFill>
                  <a:schemeClr val="tx1"/>
                </a:solidFill>
              </a:rPr>
              <a:t>DockerHub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Run from wherever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9994" y="1321653"/>
            <a:ext cx="4334005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instance </a:t>
            </a: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(my preference)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a Singularity container</a:t>
            </a:r>
          </a:p>
          <a:p>
            <a:pPr marL="0" indent="0" algn="ctr">
              <a:buNone/>
            </a:pPr>
            <a:r>
              <a:rPr lang="en-US" sz="2000" dirty="0"/>
              <a:t>singularity create centos7.img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Layer in Docker containers (optional)</a:t>
            </a:r>
          </a:p>
          <a:p>
            <a:pPr marL="0" indent="0" algn="ctr">
              <a:buNone/>
            </a:pPr>
            <a:r>
              <a:rPr lang="en-US" sz="2000" dirty="0"/>
              <a:t>singularity pull </a:t>
            </a:r>
            <a:r>
              <a:rPr lang="en-US" sz="2000" dirty="0" err="1"/>
              <a:t>docker</a:t>
            </a:r>
            <a:r>
              <a:rPr lang="en-US" sz="2000" dirty="0"/>
              <a:t>://</a:t>
            </a:r>
            <a:r>
              <a:rPr lang="en-US" sz="2000" dirty="0" err="1" smtClean="0"/>
              <a:t>centos:latest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You can shell in the container</a:t>
            </a:r>
          </a:p>
          <a:p>
            <a:pPr marL="0" indent="0" algn="ctr">
              <a:buNone/>
            </a:pPr>
            <a:r>
              <a:rPr lang="en-US" sz="2000" dirty="0"/>
              <a:t>singularity shell </a:t>
            </a:r>
            <a:r>
              <a:rPr lang="en-US" sz="2000" dirty="0" smtClean="0"/>
              <a:t>centos7.img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From TACC: </a:t>
            </a:r>
            <a:r>
              <a:rPr lang="en-US" sz="2000" dirty="0" smtClean="0">
                <a:solidFill>
                  <a:schemeClr val="tx1"/>
                </a:solidFill>
                <a:hlinkClick r:id="rId2"/>
              </a:rPr>
              <a:t>docker2singularity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(Helps Windows users!)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5637" y="6396335"/>
            <a:ext cx="7612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It’s not feasible to go over this in a workshop format, but</a:t>
            </a:r>
            <a:r>
              <a:rPr lang="mr-IN" sz="2400" dirty="0" smtClean="0"/>
              <a:t>…</a:t>
            </a:r>
            <a:r>
              <a:rPr lang="en-US" sz="2400" dirty="0" smtClean="0"/>
              <a:t>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Have I Plugged Research Bazaar Events Yet?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8" y="1077831"/>
            <a:ext cx="5052620" cy="5517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1488" y="1327759"/>
            <a:ext cx="296376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There’s also </a:t>
            </a:r>
          </a:p>
          <a:p>
            <a:pPr algn="ctr"/>
            <a:r>
              <a:rPr lang="en-US" sz="2400" b="1" dirty="0" smtClean="0"/>
              <a:t>Shut Up &amp; Write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Fridays</a:t>
            </a:r>
          </a:p>
          <a:p>
            <a:pPr algn="ctr"/>
            <a:r>
              <a:rPr lang="en-US" dirty="0" smtClean="0"/>
              <a:t>8:00-10:00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UA iSpace</a:t>
            </a:r>
          </a:p>
          <a:p>
            <a:pPr algn="ctr"/>
            <a:r>
              <a:rPr lang="en-US" dirty="0" smtClean="0"/>
              <a:t>Science &amp; Engineering Library</a:t>
            </a:r>
            <a:endParaRPr lang="en-US" dirty="0"/>
          </a:p>
        </p:txBody>
      </p:sp>
      <p:pic>
        <p:nvPicPr>
          <p:cNvPr id="4098" name="Picture 2" descr="http://new.library.arizona.edu/sites/default/files/styles/embed_small/public/ispace-weekly-events-cabdiv.jpg?itok=TBdO4sn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18" y="207939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684620"/>
          </a:xfrm>
        </p:spPr>
        <p:txBody>
          <a:bodyPr>
            <a:normAutofit/>
          </a:bodyPr>
          <a:lstStyle/>
          <a:p>
            <a:r>
              <a:rPr lang="en-US" dirty="0" smtClean="0"/>
              <a:t>FREEDOM!!! </a:t>
            </a:r>
            <a:r>
              <a:rPr lang="en-US" sz="2000" dirty="0" smtClean="0"/>
              <a:t>of compute resource choices</a:t>
            </a:r>
          </a:p>
          <a:p>
            <a:pPr lvl="1"/>
            <a:r>
              <a:rPr lang="en-US" dirty="0" smtClean="0"/>
              <a:t>Easily leverage compute available</a:t>
            </a:r>
          </a:p>
          <a:p>
            <a:pPr lvl="1"/>
            <a:r>
              <a:rPr lang="en-US" dirty="0" smtClean="0"/>
              <a:t>Wherever it may be</a:t>
            </a:r>
          </a:p>
          <a:p>
            <a:pPr lvl="1"/>
            <a:r>
              <a:rPr lang="en-US" dirty="0" smtClean="0"/>
              <a:t>Because I want to live here</a:t>
            </a:r>
          </a:p>
          <a:p>
            <a:pPr lvl="1"/>
            <a:r>
              <a:rPr lang="en-US" dirty="0" smtClean="0"/>
              <a:t>But work here</a:t>
            </a:r>
          </a:p>
          <a:p>
            <a:r>
              <a:rPr lang="en-US" dirty="0" smtClean="0"/>
              <a:t>Get work done faster</a:t>
            </a:r>
          </a:p>
          <a:p>
            <a:r>
              <a:rPr lang="en-US" dirty="0" smtClean="0"/>
              <a:t>HPC and Cloud Resources</a:t>
            </a:r>
            <a:endParaRPr lang="en-US" dirty="0"/>
          </a:p>
          <a:p>
            <a:pPr lvl="1"/>
            <a:r>
              <a:rPr lang="en-US" dirty="0" smtClean="0"/>
              <a:t>Personal suggestion:</a:t>
            </a:r>
          </a:p>
          <a:p>
            <a:pPr lvl="1"/>
            <a:r>
              <a:rPr lang="en-US" dirty="0" smtClean="0"/>
              <a:t>Use cloud for development </a:t>
            </a:r>
          </a:p>
          <a:p>
            <a:pPr lvl="2"/>
            <a:r>
              <a:rPr lang="en-US" dirty="0" err="1" smtClean="0"/>
              <a:t>CyVerse</a:t>
            </a:r>
            <a:r>
              <a:rPr lang="en-US" dirty="0" smtClean="0"/>
              <a:t> Atmosphere: </a:t>
            </a:r>
            <a:r>
              <a:rPr lang="en-US" dirty="0" err="1" smtClean="0"/>
              <a:t>atmo.cyverse.org</a:t>
            </a:r>
            <a:endParaRPr lang="en-US" dirty="0" smtClean="0"/>
          </a:p>
          <a:p>
            <a:pPr lvl="2"/>
            <a:r>
              <a:rPr lang="en-US" dirty="0" smtClean="0"/>
              <a:t>Bioinformatic images available</a:t>
            </a:r>
          </a:p>
          <a:p>
            <a:pPr lvl="2"/>
            <a:r>
              <a:rPr lang="en-US" dirty="0" smtClean="0"/>
              <a:t>`</a:t>
            </a:r>
            <a:r>
              <a:rPr lang="en-US" dirty="0" err="1" smtClean="0"/>
              <a:t>ez</a:t>
            </a:r>
            <a:r>
              <a:rPr lang="en-US" dirty="0" smtClean="0"/>
              <a:t>` install for several popular packages + dependencies</a:t>
            </a:r>
          </a:p>
          <a:p>
            <a:pPr lvl="1"/>
            <a:r>
              <a:rPr lang="en-US" dirty="0" smtClean="0"/>
              <a:t>Move out to bigger compute through 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36" y="984386"/>
            <a:ext cx="2233564" cy="167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46458" y="1945794"/>
            <a:ext cx="2233938" cy="2233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5" y="2937811"/>
            <a:ext cx="2233939" cy="2233939"/>
          </a:xfrm>
          <a:prstGeom prst="rect">
            <a:avLst/>
          </a:prstGeom>
        </p:spPr>
      </p:pic>
      <p:cxnSp>
        <p:nvCxnSpPr>
          <p:cNvPr id="9" name="Curved Connector 8"/>
          <p:cNvCxnSpPr>
            <a:endCxn id="7" idx="1"/>
          </p:cNvCxnSpPr>
          <p:nvPr/>
        </p:nvCxnSpPr>
        <p:spPr>
          <a:xfrm flipV="1">
            <a:off x="4613305" y="1821973"/>
            <a:ext cx="2297131" cy="96253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4588253" y="2797037"/>
            <a:ext cx="2133153" cy="2782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597820" y="2796587"/>
            <a:ext cx="2256853" cy="127072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-782876" y="4340269"/>
            <a:ext cx="2693096" cy="501041"/>
          </a:xfrm>
          <a:prstGeom prst="curvedConnector3">
            <a:avLst>
              <a:gd name="adj1" fmla="val 11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3131511" y="3244240"/>
            <a:ext cx="5123141" cy="3047749"/>
          </a:xfrm>
          <a:prstGeom prst="curvedConnector3">
            <a:avLst>
              <a:gd name="adj1" fmla="val 6662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sz="4800" dirty="0" smtClean="0"/>
              <a:t>(Rough) Guide to Scientific Compute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4487" y="2676909"/>
            <a:ext cx="183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Flexibility</a:t>
            </a:r>
          </a:p>
          <a:p>
            <a:pPr algn="ctr"/>
            <a:r>
              <a:rPr lang="en-US" dirty="0" smtClean="0"/>
              <a:t>(Scale, </a:t>
            </a:r>
            <a:r>
              <a:rPr lang="en-US" dirty="0" err="1" smtClean="0"/>
              <a:t>Env</a:t>
            </a:r>
            <a:r>
              <a:rPr lang="en-US" dirty="0" smtClean="0"/>
              <a:t> Mods)</a:t>
            </a:r>
          </a:p>
        </p:txBody>
      </p:sp>
      <p:sp>
        <p:nvSpPr>
          <p:cNvPr id="7" name="Cloud 6"/>
          <p:cNvSpPr/>
          <p:nvPr/>
        </p:nvSpPr>
        <p:spPr>
          <a:xfrm>
            <a:off x="864297" y="3381685"/>
            <a:ext cx="1828800" cy="106505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6949" y="2543895"/>
            <a:ext cx="224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Specialty Compute</a:t>
            </a:r>
          </a:p>
          <a:p>
            <a:pPr algn="ctr"/>
            <a:r>
              <a:rPr lang="en-US" dirty="0" smtClean="0"/>
              <a:t>(GPU, high mem, </a:t>
            </a:r>
            <a:r>
              <a:rPr lang="en-US" i="1" dirty="0" smtClean="0"/>
              <a:t>etc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1" name="Direct Access Storage 10"/>
          <p:cNvSpPr/>
          <p:nvPr/>
        </p:nvSpPr>
        <p:spPr>
          <a:xfrm rot="16200000">
            <a:off x="7138078" y="411782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rect Access Storage 11"/>
          <p:cNvSpPr/>
          <p:nvPr/>
        </p:nvSpPr>
        <p:spPr>
          <a:xfrm rot="16200000">
            <a:off x="7138079" y="3585683"/>
            <a:ext cx="669929" cy="1052186"/>
          </a:xfrm>
          <a:prstGeom prst="flowChartMagneticDrum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HPC</a:t>
            </a:r>
            <a:endParaRPr lang="en-US" sz="2400" dirty="0"/>
          </a:p>
        </p:txBody>
      </p:sp>
      <p:sp>
        <p:nvSpPr>
          <p:cNvPr id="13" name="Direct Access Storage 12"/>
          <p:cNvSpPr/>
          <p:nvPr/>
        </p:nvSpPr>
        <p:spPr>
          <a:xfrm rot="16200000">
            <a:off x="7138079" y="305884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687" y="6488668"/>
            <a:ext cx="401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an HPC looks like in my mind</a:t>
            </a:r>
            <a:endParaRPr lang="en-US" dirty="0"/>
          </a:p>
        </p:txBody>
      </p:sp>
      <p:cxnSp>
        <p:nvCxnSpPr>
          <p:cNvPr id="17" name="Curved Connector 16"/>
          <p:cNvCxnSpPr>
            <a:stCxn id="15" idx="0"/>
            <a:endCxn id="11" idx="1"/>
          </p:cNvCxnSpPr>
          <p:nvPr/>
        </p:nvCxnSpPr>
        <p:spPr>
          <a:xfrm rot="5400000" flipH="1" flipV="1">
            <a:off x="6196930" y="5212555"/>
            <a:ext cx="1509786" cy="1042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904" y="6488668"/>
            <a:ext cx="371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AKA Ghost computer, ether computer</a:t>
            </a:r>
            <a:endParaRPr lang="en-US"/>
          </a:p>
        </p:txBody>
      </p:sp>
      <p:cxnSp>
        <p:nvCxnSpPr>
          <p:cNvPr id="19" name="Curved Connector 18"/>
          <p:cNvCxnSpPr>
            <a:stCxn id="18" idx="0"/>
            <a:endCxn id="7" idx="1"/>
          </p:cNvCxnSpPr>
          <p:nvPr/>
        </p:nvCxnSpPr>
        <p:spPr>
          <a:xfrm rot="16200000" flipV="1">
            <a:off x="1109487" y="5114818"/>
            <a:ext cx="2043061" cy="7046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03656" y="4393720"/>
            <a:ext cx="2192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Easy to Distribute uniform environment</a:t>
            </a:r>
          </a:p>
          <a:p>
            <a:pPr algn="ctr"/>
            <a:r>
              <a:rPr lang="en-US" dirty="0" smtClean="0"/>
              <a:t>(classes, workshops)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4584" y="3347088"/>
            <a:ext cx="208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Usually easier to get</a:t>
            </a:r>
          </a:p>
          <a:p>
            <a:pPr algn="ctr"/>
            <a:r>
              <a:rPr lang="en-US" dirty="0" smtClean="0"/>
              <a:t> tons of compute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30166" y="4911970"/>
            <a:ext cx="182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Sometimes ~</a:t>
            </a:r>
            <a:r>
              <a:rPr lang="en-US" smtClean="0"/>
              <a:t>free </a:t>
            </a:r>
          </a:p>
          <a:p>
            <a:pPr algn="ctr"/>
            <a:r>
              <a:rPr lang="en-US" dirty="0" smtClean="0"/>
              <a:t>for academics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403" y="1816410"/>
            <a:ext cx="2926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storage = Volumes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05766" y="1818940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 close on machine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50908" y="4505186"/>
            <a:ext cx="1716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Easier </a:t>
            </a:r>
            <a:r>
              <a:rPr lang="en-US" dirty="0" err="1" smtClean="0"/>
              <a:t>work_queue</a:t>
            </a:r>
            <a:endParaRPr lang="en-US" dirty="0" smtClean="0"/>
          </a:p>
          <a:p>
            <a:pPr algn="ctr"/>
            <a:r>
              <a:rPr lang="en-US" dirty="0" smtClean="0"/>
              <a:t> setup?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30601" y="2654231"/>
            <a:ext cx="273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Always plan to fail</a:t>
            </a:r>
          </a:p>
          <a:p>
            <a:pPr algn="ctr"/>
            <a:r>
              <a:rPr lang="en-US" dirty="0" smtClean="0"/>
              <a:t>(backup everything always)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83289" y="2337387"/>
            <a:ext cx="7321490" cy="1500822"/>
            <a:chOff x="698499" y="2206563"/>
            <a:chExt cx="7321490" cy="15008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584" y="2320863"/>
              <a:ext cx="2362405" cy="11285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499" y="2206563"/>
              <a:ext cx="1383287" cy="15008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5203" y="2320863"/>
              <a:ext cx="1613773" cy="123351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99" y="728200"/>
            <a:ext cx="1345923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321" y="837869"/>
            <a:ext cx="6442428" cy="203132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4471"/>
                </a:solidFill>
                <a:latin typeface="+mj-lt"/>
                <a:cs typeface="Adobe Arabic" panose="02040503050201020203" pitchFamily="18" charset="-78"/>
              </a:rPr>
              <a:t>CyVerse</a:t>
            </a:r>
            <a:endParaRPr lang="en-US" sz="6600" dirty="0" smtClean="0">
              <a:latin typeface="+mj-lt"/>
            </a:endParaRPr>
          </a:p>
          <a:p>
            <a:pPr algn="ctr"/>
            <a:endParaRPr lang="en-US" sz="2800" dirty="0" smtClean="0">
              <a:latin typeface="Effra" panose="02000506080000020004" pitchFamily="2" charset="0"/>
              <a:cs typeface="Adobe Arabic" panose="02040503050201020203" pitchFamily="18" charset="-78"/>
            </a:endParaRPr>
          </a:p>
          <a:p>
            <a:pPr algn="ctr"/>
            <a:endParaRPr lang="en-US" sz="3200" dirty="0">
              <a:solidFill>
                <a:schemeClr val="accent5"/>
              </a:solidFill>
              <a:latin typeface="Effra" panose="02000506080000020004" pitchFamily="2" charset="0"/>
              <a:cs typeface="Adobe Arabic" panose="02040503050201020203" pitchFamily="18" charset="-7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399287" y="1056473"/>
            <a:ext cx="4386231" cy="649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chemeClr val="accent5"/>
                </a:solidFill>
              </a:rPr>
              <a:t>   </a:t>
            </a:r>
            <a:endParaRPr lang="en-US" sz="3600" b="1" dirty="0">
              <a:solidFill>
                <a:srgbClr val="0044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010" y="3769149"/>
            <a:ext cx="2144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74471"/>
                </a:solidFill>
              </a:rPr>
              <a:t>Nirav Merchant</a:t>
            </a:r>
          </a:p>
          <a:p>
            <a:r>
              <a:rPr lang="en-US" sz="2400" dirty="0" smtClean="0">
                <a:solidFill>
                  <a:srgbClr val="174471"/>
                </a:solidFill>
              </a:rPr>
              <a:t>Eric Lyons</a:t>
            </a:r>
            <a:endParaRPr lang="en-US" sz="2400" dirty="0">
              <a:solidFill>
                <a:srgbClr val="17447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9503" y="3769149"/>
            <a:ext cx="181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74471"/>
                </a:solidFill>
              </a:rPr>
              <a:t>Matt Vaughn</a:t>
            </a:r>
            <a:endParaRPr lang="en-US" sz="2400" dirty="0">
              <a:solidFill>
                <a:srgbClr val="17447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54601" y="3769149"/>
            <a:ext cx="186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174471"/>
                </a:solidFill>
              </a:rPr>
              <a:t>Doreen Ware</a:t>
            </a:r>
          </a:p>
          <a:p>
            <a:r>
              <a:rPr lang="en-US" sz="2400" dirty="0" smtClean="0">
                <a:solidFill>
                  <a:srgbClr val="174471"/>
                </a:solidFill>
              </a:rPr>
              <a:t>Dave </a:t>
            </a:r>
            <a:r>
              <a:rPr lang="en-US" sz="2400" dirty="0" err="1" smtClean="0">
                <a:solidFill>
                  <a:srgbClr val="174471"/>
                </a:solidFill>
              </a:rPr>
              <a:t>Micklos</a:t>
            </a:r>
            <a:endParaRPr lang="en-US" sz="2400" dirty="0">
              <a:solidFill>
                <a:srgbClr val="17447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26182" y="4567500"/>
            <a:ext cx="487761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74471"/>
                </a:solidFill>
              </a:rPr>
              <a:t>The </a:t>
            </a:r>
            <a:r>
              <a:rPr lang="en-US" sz="3200" dirty="0" err="1" smtClean="0">
                <a:solidFill>
                  <a:srgbClr val="174471"/>
                </a:solidFill>
              </a:rPr>
              <a:t>CyVerse</a:t>
            </a:r>
            <a:r>
              <a:rPr lang="en-US" sz="3200" dirty="0" smtClean="0">
                <a:solidFill>
                  <a:srgbClr val="174471"/>
                </a:solidFill>
              </a:rPr>
              <a:t> Executive Team</a:t>
            </a:r>
            <a:endParaRPr lang="en-US" sz="3200" dirty="0">
              <a:solidFill>
                <a:srgbClr val="17447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769" y="5417130"/>
            <a:ext cx="893526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74471"/>
                </a:solidFill>
              </a:rPr>
              <a:t>Funded by the US National Science Foundation</a:t>
            </a:r>
            <a:endParaRPr lang="en-US" sz="3600" dirty="0">
              <a:solidFill>
                <a:srgbClr val="17447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6182" y="5929120"/>
            <a:ext cx="5328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DBI-0735191 and DBI-1265383</a:t>
            </a:r>
          </a:p>
        </p:txBody>
      </p:sp>
    </p:spTree>
    <p:extLst>
      <p:ext uri="{BB962C8B-B14F-4D97-AF65-F5344CB8AC3E}">
        <p14:creationId xmlns:p14="http://schemas.microsoft.com/office/powerpoint/2010/main" val="157005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712228" y="661684"/>
          <a:ext cx="7676706" cy="5932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0188" y="578342"/>
            <a:ext cx="336261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4573"/>
                </a:solidFill>
                <a:latin typeface="+mj-lt"/>
                <a:cs typeface="Calibri" pitchFamily="34" charset="0"/>
              </a:rPr>
              <a:t>Project Growth</a:t>
            </a:r>
          </a:p>
        </p:txBody>
      </p:sp>
    </p:spTree>
    <p:extLst>
      <p:ext uri="{BB962C8B-B14F-4D97-AF65-F5344CB8AC3E}">
        <p14:creationId xmlns:p14="http://schemas.microsoft.com/office/powerpoint/2010/main" val="2664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57200" y="1329267"/>
          <a:ext cx="8314267" cy="482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64321" y="341276"/>
            <a:ext cx="54142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4573"/>
                </a:solidFill>
                <a:latin typeface="+mj-lt"/>
                <a:cs typeface="Calibri" pitchFamily="34" charset="0"/>
              </a:rPr>
              <a:t>Publications Acknowledging </a:t>
            </a:r>
          </a:p>
          <a:p>
            <a:pPr algn="ctr"/>
            <a:r>
              <a:rPr lang="en-US" sz="3600" dirty="0" smtClean="0">
                <a:solidFill>
                  <a:srgbClr val="004573"/>
                </a:solidFill>
                <a:latin typeface="+mj-lt"/>
                <a:cs typeface="Calibri" pitchFamily="34" charset="0"/>
              </a:rPr>
              <a:t>Use of Cyverse</a:t>
            </a:r>
          </a:p>
        </p:txBody>
      </p:sp>
    </p:spTree>
    <p:extLst>
      <p:ext uri="{BB962C8B-B14F-4D97-AF65-F5344CB8AC3E}">
        <p14:creationId xmlns:p14="http://schemas.microsoft.com/office/powerpoint/2010/main" val="6604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>
        <p:wipe/>
      </p:transition>
    </mc:Choice>
    <mc:Fallback xmlns="">
      <p:transition spd="slow" advClick="0" advTm="2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  <p:sp>
        <p:nvSpPr>
          <p:cNvPr id="5" name="Rectangle 4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Generalized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03" y="1544177"/>
            <a:ext cx="8386697" cy="4969357"/>
          </a:xfrm>
        </p:spPr>
        <p:txBody>
          <a:bodyPr>
            <a:normAutofit/>
          </a:bodyPr>
          <a:lstStyle/>
          <a:p>
            <a:r>
              <a:rPr lang="en-US" dirty="0" smtClean="0"/>
              <a:t>Here’s the standard thought process: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</a:t>
            </a:r>
            <a:r>
              <a:rPr lang="en-US" dirty="0" smtClean="0"/>
              <a:t>-&gt; Docker -&gt; Cloud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Singularity -&gt; Cloud/HPC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Docker -&gt; Singularity -&gt; HPC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84003" y="2763702"/>
            <a:ext cx="286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Reality: currently few prebuilt only Singularity containers for bioinformatics</a:t>
            </a:r>
          </a:p>
          <a:p>
            <a:pPr algn="ctr"/>
            <a:r>
              <a:rPr lang="en-US" b="1" dirty="0" smtClean="0"/>
              <a:t>Getting better though!</a:t>
            </a:r>
            <a:endParaRPr lang="en-US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298764" y="3363869"/>
            <a:ext cx="98524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Singularity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21356" y="1102316"/>
            <a:ext cx="3225383" cy="376237"/>
          </a:xfrm>
        </p:spPr>
        <p:txBody>
          <a:bodyPr/>
          <a:lstStyle/>
          <a:p>
            <a:r>
              <a:rPr lang="en-US" dirty="0" smtClean="0"/>
              <a:t>Docker vs Singularity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672381"/>
            <a:ext cx="4396636" cy="54298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Docker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Runs a daemon with root access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96427" y="1672381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Singularity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Doesn’t have a daemon</a:t>
            </a:r>
          </a:p>
          <a:p>
            <a:pPr lvl="1"/>
            <a:r>
              <a:rPr lang="en-US" dirty="0" smtClean="0"/>
              <a:t>Note: they’re developing a containerized daemon!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400" dirty="0" smtClean="0"/>
              <a:t>Moving out: Local Computer → Cloud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Docker/Singularity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444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000" dirty="0" smtClean="0"/>
              <a:t>Local Computer → Cloud: Getting set 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02" y="1321653"/>
            <a:ext cx="5277998" cy="3338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" b="1"/>
          <a:stretch/>
        </p:blipFill>
        <p:spPr>
          <a:xfrm>
            <a:off x="920750" y="4894357"/>
            <a:ext cx="7302500" cy="164308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70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650"/>
            <a:ext cx="9144000" cy="1056061"/>
          </a:xfrm>
        </p:spPr>
        <p:txBody>
          <a:bodyPr/>
          <a:lstStyle/>
          <a:p>
            <a:r>
              <a:rPr lang="en-US" sz="3200" dirty="0" smtClean="0"/>
              <a:t>Local Computer → Cloud: testing the container +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281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8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800" dirty="0" smtClean="0"/>
              <a:t>A Scale Problem: A Universe of Rays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434387"/>
            <a:ext cx="5874707" cy="5429877"/>
          </a:xfrm>
        </p:spPr>
        <p:txBody>
          <a:bodyPr/>
          <a:lstStyle/>
          <a:p>
            <a:r>
              <a:rPr lang="en-US" dirty="0" smtClean="0"/>
              <a:t>GIS researchers have a lot of data</a:t>
            </a:r>
            <a:endParaRPr lang="en-US" dirty="0" smtClean="0"/>
          </a:p>
          <a:p>
            <a:pPr lvl="1"/>
            <a:r>
              <a:rPr lang="en-US" dirty="0" smtClean="0"/>
              <a:t>365 ‘daily’ outputs for solar radiation and hours of light   (example →)</a:t>
            </a:r>
          </a:p>
          <a:p>
            <a:pPr lvl="1"/>
            <a:r>
              <a:rPr lang="en-US" dirty="0" smtClean="0"/>
              <a:t>12 ‘monthly’ net radiation</a:t>
            </a:r>
          </a:p>
          <a:p>
            <a:r>
              <a:rPr lang="en-US" dirty="0"/>
              <a:t>Please note:</a:t>
            </a:r>
          </a:p>
          <a:p>
            <a:pPr lvl="1"/>
            <a:r>
              <a:rPr lang="en-US" dirty="0" smtClean="0"/>
              <a:t>This is a </a:t>
            </a:r>
            <a:r>
              <a:rPr lang="en-US" dirty="0"/>
              <a:t>mature container project</a:t>
            </a:r>
          </a:p>
          <a:p>
            <a:pPr lvl="1"/>
            <a:r>
              <a:rPr lang="en-US" dirty="0" smtClean="0"/>
              <a:t>But this is </a:t>
            </a:r>
            <a:r>
              <a:rPr lang="en-US" dirty="0"/>
              <a:t>what’s possible</a:t>
            </a:r>
          </a:p>
          <a:p>
            <a:pPr lvl="1"/>
            <a:r>
              <a:rPr lang="en-US" dirty="0"/>
              <a:t>We’ll talk about how to start your own journey </a:t>
            </a:r>
            <a:r>
              <a:rPr lang="en-US" dirty="0" smtClean="0"/>
              <a:t>afterward</a:t>
            </a:r>
          </a:p>
          <a:p>
            <a:pPr lvl="1"/>
            <a:r>
              <a:rPr lang="en-US" dirty="0" smtClean="0"/>
              <a:t>Container == Singularity</a:t>
            </a:r>
            <a:endParaRPr lang="en-US" dirty="0"/>
          </a:p>
          <a:p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35" y="6062598"/>
            <a:ext cx="432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by: 	Tyson </a:t>
            </a:r>
            <a:r>
              <a:rPr lang="en-US" dirty="0" err="1" smtClean="0"/>
              <a:t>Swetnam</a:t>
            </a:r>
            <a:r>
              <a:rPr lang="en-US" dirty="0" smtClean="0"/>
              <a:t> 	(UA, </a:t>
            </a:r>
            <a:r>
              <a:rPr lang="en-US" dirty="0" err="1" smtClean="0"/>
              <a:t>CyVerse</a:t>
            </a:r>
            <a:r>
              <a:rPr lang="en-US" dirty="0" smtClean="0"/>
              <a:t>) </a:t>
            </a:r>
          </a:p>
          <a:p>
            <a:r>
              <a:rPr lang="en-US" dirty="0"/>
              <a:t>	</a:t>
            </a:r>
            <a:r>
              <a:rPr lang="en-US" dirty="0" smtClean="0"/>
              <a:t>	Mats </a:t>
            </a:r>
            <a:r>
              <a:rPr lang="en-US" dirty="0" err="1" smtClean="0"/>
              <a:t>Rynge</a:t>
            </a:r>
            <a:r>
              <a:rPr lang="en-US" dirty="0" smtClean="0"/>
              <a:t> 		(USC, Pegasus)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94" y="5523979"/>
            <a:ext cx="1136621" cy="1227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65" y="5523979"/>
            <a:ext cx="1227551" cy="1227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6" y="1610716"/>
            <a:ext cx="3068787" cy="28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8E0B7F-CD4F-2D4B-8C0D-538C8DF72DD1}" vid="{F7395CBC-1558-2A4F-A9EF-6A613C1359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41013</TotalTime>
  <Words>1384</Words>
  <Application>Microsoft Macintosh PowerPoint</Application>
  <PresentationFormat>On-screen Show (4:3)</PresentationFormat>
  <Paragraphs>293</Paragraphs>
  <Slides>28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  <vt:variant>
        <vt:lpstr>Custom Shows</vt:lpstr>
      </vt:variant>
      <vt:variant>
        <vt:i4>2</vt:i4>
      </vt:variant>
    </vt:vector>
  </HeadingPairs>
  <TitlesOfParts>
    <vt:vector size="38" baseType="lpstr">
      <vt:lpstr>Adobe Arabic</vt:lpstr>
      <vt:lpstr>Calibri</vt:lpstr>
      <vt:lpstr>Calibri Light</vt:lpstr>
      <vt:lpstr>Effra</vt:lpstr>
      <vt:lpstr>Mangal</vt:lpstr>
      <vt:lpstr>ＭＳ Ｐゴシック</vt:lpstr>
      <vt:lpstr>Arial</vt:lpstr>
      <vt:lpstr>1_Office Theme</vt:lpstr>
      <vt:lpstr>Journey to the Compute</vt:lpstr>
      <vt:lpstr>PowerPoint Presentation</vt:lpstr>
      <vt:lpstr>Generalized Workflow</vt:lpstr>
      <vt:lpstr>Introducing Singularity</vt:lpstr>
      <vt:lpstr>Moving out: Local Computer → Cloud</vt:lpstr>
      <vt:lpstr>Local Computer → Cloud: Getting set up</vt:lpstr>
      <vt:lpstr>Local Computer → Cloud: testing the container + data</vt:lpstr>
      <vt:lpstr>PowerPoint Presentation</vt:lpstr>
      <vt:lpstr>A Scale Problem: A Universe of Rays</vt:lpstr>
      <vt:lpstr>One Way to Work at Scale: work queues</vt:lpstr>
      <vt:lpstr>Let’s Get Crazy: a demonstration</vt:lpstr>
      <vt:lpstr>Hybrid: Cloud → Cloud + HPC</vt:lpstr>
      <vt:lpstr>Local Computer → UA HPC: starting the container</vt:lpstr>
      <vt:lpstr>Planning Your Journey</vt:lpstr>
      <vt:lpstr>In Short: Containers First</vt:lpstr>
      <vt:lpstr>Products Overview</vt:lpstr>
      <vt:lpstr>Managing the Data Life Cycle</vt:lpstr>
      <vt:lpstr>Roll Your Own Container</vt:lpstr>
      <vt:lpstr>PowerPoint Presentation</vt:lpstr>
      <vt:lpstr>(Rough) Guide to Scientific Compute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 to the Compute</vt:lpstr>
      <vt:lpstr>Let’s get to it</vt:lpstr>
      <vt:lpstr>Looping_Introduction</vt:lpstr>
      <vt:lpstr>Main_presentation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548</cp:revision>
  <dcterms:created xsi:type="dcterms:W3CDTF">2015-01-05T18:15:59Z</dcterms:created>
  <dcterms:modified xsi:type="dcterms:W3CDTF">2017-07-23T17:57:54Z</dcterms:modified>
</cp:coreProperties>
</file>